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88" r:id="rId5"/>
    <p:sldMasterId id="2147483678" r:id="rId6"/>
  </p:sldMasterIdLst>
  <p:sldIdLst>
    <p:sldId id="256" r:id="rId7"/>
    <p:sldId id="258" r:id="rId8"/>
    <p:sldId id="261" r:id="rId9"/>
    <p:sldId id="260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317343"/>
            <a:ext cx="7772400" cy="219262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325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4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7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1430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430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15565-90B7-4B48-82A9-E3239121F5E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8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84F7-E081-0248-9B57-2BC714B451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80808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8392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84F7-E081-0248-9B57-2BC714B451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4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76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4658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84F7-E081-0248-9B57-2BC714B451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30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534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5348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C84F7-E081-0248-9B57-2BC714B451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6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7772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6858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0488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2059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63187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29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250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250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90E34-D6B9-C048-9708-6D40DDC11EC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1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161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15565-90B7-4B48-82A9-E3239121F5E1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4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896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C84F7-E081-0248-9B57-2BC714B4510F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7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90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90E34-D6B9-C048-9708-6D40DDC11ECC}" type="datetimeFigureOut">
              <a:rPr lang="en-US" smtClean="0"/>
              <a:t>10/30/2023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2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ECMO Clamp Trial updates</a:t>
            </a:r>
          </a:p>
        </p:txBody>
      </p:sp>
    </p:spTree>
    <p:extLst>
      <p:ext uri="{BB962C8B-B14F-4D97-AF65-F5344CB8AC3E}">
        <p14:creationId xmlns:p14="http://schemas.microsoft.com/office/powerpoint/2010/main" val="123051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What’s 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7638"/>
            <a:ext cx="8237220" cy="4516818"/>
          </a:xfrm>
        </p:spPr>
        <p:txBody>
          <a:bodyPr>
            <a:normAutofit lnSpcReduction="10000"/>
          </a:bodyPr>
          <a:lstStyle/>
          <a:p>
            <a:r>
              <a:rPr lang="en-US" b="1"/>
              <a:t>Implementation of a 2 step Time Out process for ECMO Clamp trials</a:t>
            </a:r>
          </a:p>
          <a:p>
            <a:r>
              <a:rPr lang="en-US"/>
              <a:t>Clamp trials will be planned to assure all required to be present are available </a:t>
            </a:r>
          </a:p>
          <a:p>
            <a:r>
              <a:rPr lang="en-US"/>
              <a:t>Job aid outlining the process, will be utilized by team for all clamp trials</a:t>
            </a:r>
          </a:p>
          <a:p>
            <a:r>
              <a:rPr lang="en-US"/>
              <a:t>Pt. is adequately anticoagulated before clamp trial</a:t>
            </a:r>
          </a:p>
          <a:p>
            <a:r>
              <a:rPr lang="en-US" err="1"/>
              <a:t>Hemofilter</a:t>
            </a:r>
            <a:r>
              <a:rPr lang="en-US"/>
              <a:t> removed from ECMO shunt line</a:t>
            </a:r>
          </a:p>
          <a:p>
            <a:endParaRPr lang="en-US" sz="1400" u="sng"/>
          </a:p>
        </p:txBody>
      </p:sp>
    </p:spTree>
    <p:extLst>
      <p:ext uri="{BB962C8B-B14F-4D97-AF65-F5344CB8AC3E}">
        <p14:creationId xmlns:p14="http://schemas.microsoft.com/office/powerpoint/2010/main" val="4202960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/>
              <a:t>Identified lead patient provider </a:t>
            </a:r>
            <a:r>
              <a:rPr lang="en-US"/>
              <a:t>:</a:t>
            </a:r>
          </a:p>
          <a:p>
            <a:pPr lvl="1"/>
            <a:r>
              <a:rPr lang="en-US"/>
              <a:t>reasonable for required orders</a:t>
            </a:r>
          </a:p>
          <a:p>
            <a:pPr lvl="1"/>
            <a:r>
              <a:rPr lang="en-US"/>
              <a:t>leading time outs </a:t>
            </a:r>
          </a:p>
          <a:p>
            <a:pPr lvl="1"/>
            <a:r>
              <a:rPr lang="en-US"/>
              <a:t>monitoring and providing orders during clamp trial</a:t>
            </a:r>
          </a:p>
          <a:p>
            <a:pPr lvl="1"/>
            <a:r>
              <a:rPr lang="en-US"/>
              <a:t>present for the entirety of the clamp trial and until patient returns to baseline. </a:t>
            </a:r>
          </a:p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What’s New, cont.</a:t>
            </a:r>
          </a:p>
        </p:txBody>
      </p:sp>
    </p:spTree>
    <p:extLst>
      <p:ext uri="{BB962C8B-B14F-4D97-AF65-F5344CB8AC3E}">
        <p14:creationId xmlns:p14="http://schemas.microsoft.com/office/powerpoint/2010/main" val="3899146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" y="167958"/>
            <a:ext cx="8229600" cy="1143000"/>
          </a:xfrm>
        </p:spPr>
        <p:txBody>
          <a:bodyPr/>
          <a:lstStyle/>
          <a:p>
            <a:r>
              <a:rPr lang="en-US" err="1"/>
              <a:t>Whats</a:t>
            </a:r>
            <a:r>
              <a:rPr lang="en-US"/>
              <a:t> New, </a:t>
            </a:r>
            <a:r>
              <a:rPr lang="en-US" err="1"/>
              <a:t>cont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" y="1470660"/>
            <a:ext cx="8229600" cy="4145279"/>
          </a:xfrm>
        </p:spPr>
        <p:txBody>
          <a:bodyPr>
            <a:normAutofit/>
          </a:bodyPr>
          <a:lstStyle/>
          <a:p>
            <a:r>
              <a:rPr lang="en-US"/>
              <a:t>Bivalirudin and Heparin specific Job Aids </a:t>
            </a:r>
          </a:p>
          <a:p>
            <a:r>
              <a:rPr lang="en-US"/>
              <a:t>Updated and detailed Clamp trial process (</a:t>
            </a:r>
            <a:r>
              <a:rPr lang="en-US" i="1"/>
              <a:t>ECMO-PR-017 Trial off Veno-Arterial ECMO</a:t>
            </a:r>
            <a:r>
              <a:rPr lang="en-US"/>
              <a:t>)</a:t>
            </a:r>
          </a:p>
          <a:p>
            <a:r>
              <a:rPr lang="en-US"/>
              <a:t>All can be found in bedside binders and available in comp360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23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" y="1199264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accent6">
                    <a:lumMod val="75000"/>
                  </a:schemeClr>
                </a:solidFill>
              </a:rPr>
              <a:t>Bivalirudin patients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770764"/>
            <a:ext cx="8991600" cy="3154997"/>
          </a:xfrm>
        </p:spPr>
        <p:txBody>
          <a:bodyPr>
            <a:normAutofit lnSpcReduction="10000"/>
          </a:bodyPr>
          <a:lstStyle/>
          <a:p>
            <a:r>
              <a:rPr lang="en-US" sz="2800" err="1">
                <a:solidFill>
                  <a:schemeClr val="accent6">
                    <a:lumMod val="75000"/>
                  </a:schemeClr>
                </a:solidFill>
              </a:rPr>
              <a:t>Bival</a:t>
            </a: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 is moved to patient and cont. during clamp trial</a:t>
            </a:r>
          </a:p>
          <a:p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There must be two heparin boluses (30u/kg) at bedside prior to starting</a:t>
            </a:r>
          </a:p>
          <a:p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Heparin bolus (30u/kg) given 10mins before clamping</a:t>
            </a:r>
          </a:p>
          <a:p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ACTs q 15mins until end of clamp trial</a:t>
            </a:r>
          </a:p>
          <a:p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Re-dose heparin bolus if ACT &lt;160 at any point during clamp trial </a:t>
            </a:r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(order additional doses to bedside if 2</a:t>
            </a:r>
            <a:r>
              <a:rPr lang="en-US" sz="1800" baseline="30000">
                <a:solidFill>
                  <a:schemeClr val="accent6">
                    <a:lumMod val="75000"/>
                  </a:schemeClr>
                </a:solidFill>
              </a:rPr>
              <a:t>nd</a:t>
            </a:r>
            <a:r>
              <a:rPr lang="en-US" sz="1800">
                <a:solidFill>
                  <a:schemeClr val="accent6">
                    <a:lumMod val="75000"/>
                  </a:schemeClr>
                </a:solidFill>
              </a:rPr>
              <a:t> dose given)</a:t>
            </a:r>
          </a:p>
          <a:p>
            <a:pPr marL="0" indent="0">
              <a:buNone/>
            </a:pPr>
            <a:endParaRPr lang="en-US" sz="2800"/>
          </a:p>
          <a:p>
            <a:endParaRPr lang="en-US" sz="280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3360" y="477075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solidFill>
                  <a:srgbClr val="00B0F0"/>
                </a:solidFill>
              </a:rPr>
              <a:t>Heparin Patients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6720" y="5342255"/>
            <a:ext cx="8229600" cy="112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B0F0"/>
                </a:solidFill>
              </a:rPr>
              <a:t>ACTs q15 minutes until end of clamp trial</a:t>
            </a:r>
          </a:p>
        </p:txBody>
      </p:sp>
    </p:spTree>
    <p:extLst>
      <p:ext uri="{BB962C8B-B14F-4D97-AF65-F5344CB8AC3E}">
        <p14:creationId xmlns:p14="http://schemas.microsoft.com/office/powerpoint/2010/main" val="1804735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Custom 2">
      <a:dk1>
        <a:srgbClr val="565A5C"/>
      </a:dk1>
      <a:lt1>
        <a:sysClr val="window" lastClr="FFFFFF"/>
      </a:lt1>
      <a:dk2>
        <a:srgbClr val="808080"/>
      </a:dk2>
      <a:lt2>
        <a:srgbClr val="B3B3B3"/>
      </a:lt2>
      <a:accent1>
        <a:srgbClr val="009CB1"/>
      </a:accent1>
      <a:accent2>
        <a:srgbClr val="77BC1F"/>
      </a:accent2>
      <a:accent3>
        <a:srgbClr val="A1CD3A"/>
      </a:accent3>
      <a:accent4>
        <a:srgbClr val="9AD1DC"/>
      </a:accent4>
      <a:accent5>
        <a:srgbClr val="6EC4E9"/>
      </a:accent5>
      <a:accent6>
        <a:srgbClr val="E7417A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2A520E7B3923459F1558AF758B3336" ma:contentTypeVersion="15" ma:contentTypeDescription="Create a new document." ma:contentTypeScope="" ma:versionID="d15ea3637f1f17f528a9b0f537afff79">
  <xsd:schema xmlns:xsd="http://www.w3.org/2001/XMLSchema" xmlns:xs="http://www.w3.org/2001/XMLSchema" xmlns:p="http://schemas.microsoft.com/office/2006/metadata/properties" xmlns:ns2="a6280797-c9c8-4bbc-8164-aeb734af16fe" xmlns:ns3="c700032f-398a-4f27-851b-505c91e91c88" targetNamespace="http://schemas.microsoft.com/office/2006/metadata/properties" ma:root="true" ma:fieldsID="9fd144120986c2d6619d62aa78038aed" ns2:_="" ns3:_="">
    <xsd:import namespace="a6280797-c9c8-4bbc-8164-aeb734af16fe"/>
    <xsd:import namespace="c700032f-398a-4f27-851b-505c91e91c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80797-c9c8-4bbc-8164-aeb734af1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eabcfe3-6ca4-44ec-8978-38926539f7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00032f-398a-4f27-851b-505c91e91c8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d6be948-f791-45e3-a290-1960249265a5}" ma:internalName="TaxCatchAll" ma:showField="CatchAllData" ma:web="c700032f-398a-4f27-851b-505c91e91c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280797-c9c8-4bbc-8164-aeb734af16fe">
      <Terms xmlns="http://schemas.microsoft.com/office/infopath/2007/PartnerControls"/>
    </lcf76f155ced4ddcb4097134ff3c332f>
    <TaxCatchAll xmlns="c700032f-398a-4f27-851b-505c91e91c8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9F490A-DF1F-4108-805F-4AFC6415FB61}">
  <ds:schemaRefs>
    <ds:schemaRef ds:uri="a6280797-c9c8-4bbc-8164-aeb734af16fe"/>
    <ds:schemaRef ds:uri="c700032f-398a-4f27-851b-505c91e91c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E6998AE-F4AF-45C1-AB38-3D2AF93F9DFD}">
  <ds:schemaRefs>
    <ds:schemaRef ds:uri="a6280797-c9c8-4bbc-8164-aeb734af16fe"/>
    <ds:schemaRef ds:uri="c700032f-398a-4f27-851b-505c91e91c8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4E61EF-7D66-4C1A-AAFF-91A7FC7CA2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Rule_4_3_Teal.potx</Template>
  <TotalTime>0</TotalTime>
  <Words>216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Custom Design</vt:lpstr>
      <vt:lpstr>2_Custom Design</vt:lpstr>
      <vt:lpstr>1_Custom Design</vt:lpstr>
      <vt:lpstr>ECMO Clamp Trial updates</vt:lpstr>
      <vt:lpstr>What’s New</vt:lpstr>
      <vt:lpstr>What’s New, cont.</vt:lpstr>
      <vt:lpstr>Whats New, cont</vt:lpstr>
      <vt:lpstr>Bivalirudin patients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Diederichs, Anna</dc:creator>
  <cp:lastModifiedBy>Ortega, Karina (She/Her/Hers)</cp:lastModifiedBy>
  <cp:revision>1</cp:revision>
  <dcterms:created xsi:type="dcterms:W3CDTF">2016-06-28T16:48:42Z</dcterms:created>
  <dcterms:modified xsi:type="dcterms:W3CDTF">2023-10-30T16:30:02Z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0x010100752A520E7B3923459F1558AF758B3336</vt:lpwstr>
  </property>
</Properties>
</file>