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37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slides/slide3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5.xml" ContentType="application/vnd.openxmlformats-officedocument.presentationml.slide+xml"/>
  <Override PartName="/ppt/slides/slide29.xml" ContentType="application/vnd.openxmlformats-officedocument.presentationml.slide+xml"/>
  <Override PartName="/ppt/slides/slide5.xml" ContentType="application/vnd.openxmlformats-officedocument.presentationml.slide+xml"/>
  <Override PartName="/ppt/slides/slide34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28.xml" ContentType="application/vnd.openxmlformats-officedocument.presentationml.slide+xml"/>
  <Override PartName="/ppt/slides/slide30.xml" ContentType="application/vnd.openxmlformats-officedocument.presentationml.slide+xml"/>
  <Override PartName="/ppt/slides/slide26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7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revisionInfo.xml" ContentType="application/vnd.ms-powerpoint.revisioninfo+xml"/>
  <Override PartName="/ppt/changesInfos/changesInfo1.xml" ContentType="application/vnd.ms-powerpoint.changesinfo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4"/>
    <p:sldMasterId id="2147483690" r:id="rId5"/>
    <p:sldMasterId id="2147483668" r:id="rId6"/>
  </p:sldMasterIdLst>
  <p:notesMasterIdLst>
    <p:notesMasterId r:id="rId45"/>
  </p:notesMasterIdLst>
  <p:handoutMasterIdLst>
    <p:handoutMasterId r:id="rId46"/>
  </p:handoutMasterIdLst>
  <p:sldIdLst>
    <p:sldId id="668" r:id="rId7"/>
    <p:sldId id="908" r:id="rId8"/>
    <p:sldId id="537" r:id="rId9"/>
    <p:sldId id="415" r:id="rId10"/>
    <p:sldId id="878" r:id="rId11"/>
    <p:sldId id="503" r:id="rId12"/>
    <p:sldId id="550" r:id="rId13"/>
    <p:sldId id="512" r:id="rId14"/>
    <p:sldId id="498" r:id="rId15"/>
    <p:sldId id="910" r:id="rId16"/>
    <p:sldId id="911" r:id="rId17"/>
    <p:sldId id="912" r:id="rId18"/>
    <p:sldId id="543" r:id="rId19"/>
    <p:sldId id="397" r:id="rId20"/>
    <p:sldId id="915" r:id="rId21"/>
    <p:sldId id="913" r:id="rId22"/>
    <p:sldId id="901" r:id="rId23"/>
    <p:sldId id="538" r:id="rId24"/>
    <p:sldId id="558" r:id="rId25"/>
    <p:sldId id="896" r:id="rId26"/>
    <p:sldId id="427" r:id="rId27"/>
    <p:sldId id="506" r:id="rId28"/>
    <p:sldId id="530" r:id="rId29"/>
    <p:sldId id="918" r:id="rId30"/>
    <p:sldId id="854" r:id="rId31"/>
    <p:sldId id="578" r:id="rId32"/>
    <p:sldId id="879" r:id="rId33"/>
    <p:sldId id="334" r:id="rId34"/>
    <p:sldId id="502" r:id="rId35"/>
    <p:sldId id="332" r:id="rId36"/>
    <p:sldId id="541" r:id="rId37"/>
    <p:sldId id="907" r:id="rId38"/>
    <p:sldId id="826" r:id="rId39"/>
    <p:sldId id="904" r:id="rId40"/>
    <p:sldId id="905" r:id="rId41"/>
    <p:sldId id="902" r:id="rId42"/>
    <p:sldId id="903" r:id="rId43"/>
    <p:sldId id="817" r:id="rId44"/>
  </p:sldIdLst>
  <p:sldSz cx="10972800" cy="8229600" type="B4JIS"/>
  <p:notesSz cx="7010400" cy="9296400"/>
  <p:defaultTextStyle>
    <a:defPPr>
      <a:defRPr lang="en-US"/>
    </a:defPPr>
    <a:lvl1pPr marL="0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457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6914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5371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3828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2286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0743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39200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7657" algn="l" defTabSz="5484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E90F7A-7B4E-4A81-8FD0-F4E412FDC989}">
          <p14:sldIdLst>
            <p14:sldId id="668"/>
          </p14:sldIdLst>
        </p14:section>
        <p14:section name="Machine Overview" id="{EF299ADA-DCEF-498B-8B5D-EB35F83AD8D6}">
          <p14:sldIdLst>
            <p14:sldId id="908"/>
            <p14:sldId id="537"/>
            <p14:sldId id="415"/>
          </p14:sldIdLst>
        </p14:section>
        <p14:section name="Components" id="{87795570-0835-4803-845D-E7E8C30863E2}">
          <p14:sldIdLst>
            <p14:sldId id="878"/>
            <p14:sldId id="503"/>
            <p14:sldId id="550"/>
            <p14:sldId id="512"/>
            <p14:sldId id="498"/>
            <p14:sldId id="910"/>
            <p14:sldId id="911"/>
            <p14:sldId id="912"/>
            <p14:sldId id="543"/>
            <p14:sldId id="397"/>
            <p14:sldId id="915"/>
            <p14:sldId id="913"/>
            <p14:sldId id="901"/>
            <p14:sldId id="538"/>
            <p14:sldId id="558"/>
            <p14:sldId id="896"/>
            <p14:sldId id="427"/>
            <p14:sldId id="506"/>
            <p14:sldId id="530"/>
            <p14:sldId id="918"/>
            <p14:sldId id="854"/>
            <p14:sldId id="578"/>
          </p14:sldIdLst>
        </p14:section>
        <p14:section name="Consumables and Consumables" id="{0344B914-0BF5-4C89-A373-3D39AF6B9BBA}">
          <p14:sldIdLst>
            <p14:sldId id="879"/>
            <p14:sldId id="334"/>
            <p14:sldId id="502"/>
            <p14:sldId id="332"/>
            <p14:sldId id="541"/>
            <p14:sldId id="907"/>
            <p14:sldId id="826"/>
            <p14:sldId id="904"/>
            <p14:sldId id="905"/>
            <p14:sldId id="902"/>
            <p14:sldId id="903"/>
            <p14:sldId id="81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5205"/>
    <a:srgbClr val="CBD9EC"/>
    <a:srgbClr val="0070C0"/>
    <a:srgbClr val="99CC00"/>
    <a:srgbClr val="3A6386"/>
    <a:srgbClr val="FFFFFF"/>
    <a:srgbClr val="E25205"/>
    <a:srgbClr val="000710"/>
    <a:srgbClr val="DBCAAD"/>
    <a:srgbClr val="E7ED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029B7B-F429-427E-AC0B-B1FBFBC481A9}" v="1" dt="2020-08-23T22:29:10.7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3750" autoAdjust="0"/>
  </p:normalViewPr>
  <p:slideViewPr>
    <p:cSldViewPr snapToGrid="0" showGuides="1">
      <p:cViewPr varScale="1">
        <p:scale>
          <a:sx n="59" d="100"/>
          <a:sy n="59" d="100"/>
        </p:scale>
        <p:origin x="1072" y="48"/>
      </p:cViewPr>
      <p:guideLst/>
    </p:cSldViewPr>
  </p:slideViewPr>
  <p:outlineViewPr>
    <p:cViewPr>
      <p:scale>
        <a:sx n="33" d="100"/>
        <a:sy n="33" d="100"/>
      </p:scale>
      <p:origin x="0" y="-477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7" d="100"/>
        <a:sy n="107" d="100"/>
      </p:scale>
      <p:origin x="0" y="-12437"/>
    </p:cViewPr>
  </p:sorterViewPr>
  <p:notesViewPr>
    <p:cSldViewPr snapToGrid="0">
      <p:cViewPr varScale="1">
        <p:scale>
          <a:sx n="136" d="100"/>
          <a:sy n="136" d="100"/>
        </p:scale>
        <p:origin x="-3000" y="-12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gan, Jolyn" userId="5333111b-39f4-47ef-ad4c-97ac52b18eb6" providerId="ADAL" clId="{D3029B7B-F429-427E-AC0B-B1FBFBC481A9}"/>
    <pc:docChg chg="addSld modSld sldOrd">
      <pc:chgData name="Morgan, Jolyn" userId="5333111b-39f4-47ef-ad4c-97ac52b18eb6" providerId="ADAL" clId="{D3029B7B-F429-427E-AC0B-B1FBFBC481A9}" dt="2020-08-23T22:29:38.532" v="5" actId="729"/>
      <pc:docMkLst>
        <pc:docMk/>
      </pc:docMkLst>
      <pc:sldChg chg="ord">
        <pc:chgData name="Morgan, Jolyn" userId="5333111b-39f4-47ef-ad4c-97ac52b18eb6" providerId="ADAL" clId="{D3029B7B-F429-427E-AC0B-B1FBFBC481A9}" dt="2020-08-23T22:28:18.927" v="1"/>
        <pc:sldMkLst>
          <pc:docMk/>
          <pc:sldMk cId="3124957733" sldId="530"/>
        </pc:sldMkLst>
      </pc:sldChg>
      <pc:sldChg chg="add mod modShow">
        <pc:chgData name="Morgan, Jolyn" userId="5333111b-39f4-47ef-ad4c-97ac52b18eb6" providerId="ADAL" clId="{D3029B7B-F429-427E-AC0B-B1FBFBC481A9}" dt="2020-08-23T22:29:38.532" v="5" actId="729"/>
        <pc:sldMkLst>
          <pc:docMk/>
          <pc:sldMk cId="4133748597" sldId="578"/>
        </pc:sldMkLst>
      </pc:sldChg>
      <pc:sldChg chg="mod modShow">
        <pc:chgData name="Morgan, Jolyn" userId="5333111b-39f4-47ef-ad4c-97ac52b18eb6" providerId="ADAL" clId="{D3029B7B-F429-427E-AC0B-B1FBFBC481A9}" dt="2020-08-23T22:29:34.065" v="4" actId="729"/>
        <pc:sldMkLst>
          <pc:docMk/>
          <pc:sldMk cId="1372786743" sldId="854"/>
        </pc:sldMkLst>
      </pc:sldChg>
      <pc:sldChg chg="mod modShow">
        <pc:chgData name="Morgan, Jolyn" userId="5333111b-39f4-47ef-ad4c-97ac52b18eb6" providerId="ADAL" clId="{D3029B7B-F429-427E-AC0B-B1FBFBC481A9}" dt="2020-08-23T22:29:31.019" v="3" actId="729"/>
        <pc:sldMkLst>
          <pc:docMk/>
          <pc:sldMk cId="703737634" sldId="91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F4584E-E08D-4695-9AAB-D59CDA91F8C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D43CC8AA-F58A-4F87-B9E9-F8C4A29A6C35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800" b="1" dirty="0">
              <a:solidFill>
                <a:srgbClr val="E25205"/>
              </a:solidFill>
            </a:rPr>
            <a:t>1-800-255-6774</a:t>
          </a:r>
        </a:p>
      </dgm:t>
    </dgm:pt>
    <dgm:pt modelId="{23D45BDB-762F-417B-A8BD-1EB70EB84B18}" type="parTrans" cxnId="{D8418871-1672-427A-A554-0318EDDECAC9}">
      <dgm:prSet/>
      <dgm:spPr/>
      <dgm:t>
        <a:bodyPr/>
        <a:lstStyle/>
        <a:p>
          <a:endParaRPr lang="en-US"/>
        </a:p>
      </dgm:t>
    </dgm:pt>
    <dgm:pt modelId="{CD1A7CEC-F3B0-4320-8880-218117F7A437}" type="sibTrans" cxnId="{D8418871-1672-427A-A554-0318EDDECAC9}">
      <dgm:prSet/>
      <dgm:spPr>
        <a:solidFill>
          <a:schemeClr val="tx2"/>
        </a:solidFill>
      </dgm:spPr>
      <dgm:t>
        <a:bodyPr/>
        <a:lstStyle/>
        <a:p>
          <a:endParaRPr lang="en-US"/>
        </a:p>
      </dgm:t>
    </dgm:pt>
    <dgm:pt modelId="{7D6D01BB-2F1F-4C8B-9C21-C0BDA6614BA2}">
      <dgm:prSet phldrT="[Text]" custT="1"/>
      <dgm:spPr>
        <a:noFill/>
      </dgm:spPr>
      <dgm:t>
        <a:bodyPr/>
        <a:lstStyle/>
        <a:p>
          <a:r>
            <a:rPr lang="en-US" sz="2000" dirty="0">
              <a:solidFill>
                <a:schemeClr val="tx1"/>
              </a:solidFill>
            </a:rPr>
            <a:t>Select option 5</a:t>
          </a:r>
        </a:p>
      </dgm:t>
    </dgm:pt>
    <dgm:pt modelId="{27D8EFD5-D37D-4850-B5C9-5218AF03D3B3}" type="parTrans" cxnId="{94AA0DCE-6863-4506-9D82-08EF1CC531F9}">
      <dgm:prSet/>
      <dgm:spPr/>
      <dgm:t>
        <a:bodyPr/>
        <a:lstStyle/>
        <a:p>
          <a:endParaRPr lang="en-US"/>
        </a:p>
      </dgm:t>
    </dgm:pt>
    <dgm:pt modelId="{2E329DDA-0A73-4020-8DF2-0CFD191C437E}" type="sibTrans" cxnId="{94AA0DCE-6863-4506-9D82-08EF1CC531F9}">
      <dgm:prSet/>
      <dgm:spPr>
        <a:solidFill>
          <a:schemeClr val="tx2"/>
        </a:solidFill>
      </dgm:spPr>
      <dgm:t>
        <a:bodyPr/>
        <a:lstStyle/>
        <a:p>
          <a:endParaRPr lang="en-US"/>
        </a:p>
      </dgm:t>
    </dgm:pt>
    <dgm:pt modelId="{A185D92A-45D7-4C60-ACD6-692B14BFE896}">
      <dgm:prSet phldrT="[Text]" custT="1"/>
      <dgm:spPr>
        <a:noFill/>
      </dgm:spPr>
      <dgm:t>
        <a:bodyPr/>
        <a:lstStyle/>
        <a:p>
          <a:r>
            <a:rPr lang="en-US" sz="2000" dirty="0">
              <a:solidFill>
                <a:schemeClr val="tx1"/>
              </a:solidFill>
            </a:rPr>
            <a:t>Select option 2</a:t>
          </a:r>
        </a:p>
      </dgm:t>
    </dgm:pt>
    <dgm:pt modelId="{D4A6A5B5-6EAA-428C-9410-4EFD59F099B0}" type="parTrans" cxnId="{E079329B-8652-4D4F-BA21-6F58626D2200}">
      <dgm:prSet/>
      <dgm:spPr/>
      <dgm:t>
        <a:bodyPr/>
        <a:lstStyle/>
        <a:p>
          <a:endParaRPr lang="en-US"/>
        </a:p>
      </dgm:t>
    </dgm:pt>
    <dgm:pt modelId="{C9055B1A-2B78-4A60-A9BB-989D3607E5DB}" type="sibTrans" cxnId="{E079329B-8652-4D4F-BA21-6F58626D2200}">
      <dgm:prSet/>
      <dgm:spPr>
        <a:solidFill>
          <a:schemeClr val="tx2"/>
        </a:solidFill>
      </dgm:spPr>
      <dgm:t>
        <a:bodyPr/>
        <a:lstStyle/>
        <a:p>
          <a:endParaRPr lang="en-US"/>
        </a:p>
      </dgm:t>
    </dgm:pt>
    <dgm:pt modelId="{C96D6510-49D2-4A0E-9B56-F20C3E385972}">
      <dgm:prSet custT="1"/>
      <dgm:spPr>
        <a:noFill/>
      </dgm:spPr>
      <dgm:t>
        <a:bodyPr/>
        <a:lstStyle/>
        <a:p>
          <a:r>
            <a:rPr lang="en-US" sz="2000" dirty="0">
              <a:solidFill>
                <a:srgbClr val="E25205"/>
              </a:solidFill>
            </a:rPr>
            <a:t> </a:t>
          </a:r>
        </a:p>
      </dgm:t>
    </dgm:pt>
    <dgm:pt modelId="{18B80F03-A3E4-4589-83E9-27187612A9F6}" type="parTrans" cxnId="{9217EA7F-ED49-4668-9559-9434630E0BFA}">
      <dgm:prSet/>
      <dgm:spPr/>
      <dgm:t>
        <a:bodyPr/>
        <a:lstStyle/>
        <a:p>
          <a:endParaRPr lang="en-US"/>
        </a:p>
      </dgm:t>
    </dgm:pt>
    <dgm:pt modelId="{577B32D5-338A-4CA6-BD70-D4336AEF14CA}" type="sibTrans" cxnId="{9217EA7F-ED49-4668-9559-9434630E0BFA}">
      <dgm:prSet/>
      <dgm:spPr/>
      <dgm:t>
        <a:bodyPr/>
        <a:lstStyle/>
        <a:p>
          <a:endParaRPr lang="en-US"/>
        </a:p>
      </dgm:t>
    </dgm:pt>
    <dgm:pt modelId="{6541630E-60ED-4DA8-975B-31A17DD75C74}" type="pres">
      <dgm:prSet presAssocID="{67F4584E-E08D-4695-9AAB-D59CDA91F8CC}" presName="linearFlow" presStyleCnt="0">
        <dgm:presLayoutVars>
          <dgm:resizeHandles val="exact"/>
        </dgm:presLayoutVars>
      </dgm:prSet>
      <dgm:spPr/>
    </dgm:pt>
    <dgm:pt modelId="{5AC9581D-E3D9-4F33-9D0D-45F0AB23E70F}" type="pres">
      <dgm:prSet presAssocID="{D43CC8AA-F58A-4F87-B9E9-F8C4A29A6C35}" presName="node" presStyleLbl="node1" presStyleIdx="0" presStyleCnt="4" custScaleX="21174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F49B1FE-56EA-4B91-8DDB-9FDF1F9005E8}" type="pres">
      <dgm:prSet presAssocID="{CD1A7CEC-F3B0-4320-8880-218117F7A437}" presName="sibTrans" presStyleLbl="sibTrans2D1" presStyleIdx="0" presStyleCnt="3"/>
      <dgm:spPr/>
      <dgm:t>
        <a:bodyPr/>
        <a:lstStyle/>
        <a:p>
          <a:endParaRPr lang="en-US"/>
        </a:p>
      </dgm:t>
    </dgm:pt>
    <dgm:pt modelId="{1071CFBA-113F-4283-B619-B090874346D1}" type="pres">
      <dgm:prSet presAssocID="{CD1A7CEC-F3B0-4320-8880-218117F7A437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47F4D35C-F288-43BD-86F7-59651A287B9A}" type="pres">
      <dgm:prSet presAssocID="{7D6D01BB-2F1F-4C8B-9C21-C0BDA6614BA2}" presName="node" presStyleLbl="node1" presStyleIdx="1" presStyleCnt="4" custScaleX="21327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0E9D8F6-2082-4E92-8F9F-F8D1C716CFE8}" type="pres">
      <dgm:prSet presAssocID="{2E329DDA-0A73-4020-8DF2-0CFD191C437E}" presName="sibTrans" presStyleLbl="sibTrans2D1" presStyleIdx="1" presStyleCnt="3"/>
      <dgm:spPr/>
      <dgm:t>
        <a:bodyPr/>
        <a:lstStyle/>
        <a:p>
          <a:endParaRPr lang="en-US"/>
        </a:p>
      </dgm:t>
    </dgm:pt>
    <dgm:pt modelId="{8ADF55B7-4A30-43D5-A368-3CA2D850DBA1}" type="pres">
      <dgm:prSet presAssocID="{2E329DDA-0A73-4020-8DF2-0CFD191C437E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DF9B383E-1A04-4AED-A88E-7E24418D28FB}" type="pres">
      <dgm:prSet presAssocID="{A185D92A-45D7-4C60-ACD6-692B14BFE896}" presName="node" presStyleLbl="node1" presStyleIdx="2" presStyleCnt="4" custScaleX="21936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F4DC161-A5E5-4353-947B-9657A21E9024}" type="pres">
      <dgm:prSet presAssocID="{C9055B1A-2B78-4A60-A9BB-989D3607E5DB}" presName="sibTrans" presStyleLbl="sibTrans2D1" presStyleIdx="2" presStyleCnt="3" custLinFactNeighborX="23409" custLinFactNeighborY="26871"/>
      <dgm:spPr/>
      <dgm:t>
        <a:bodyPr/>
        <a:lstStyle/>
        <a:p>
          <a:endParaRPr lang="en-US"/>
        </a:p>
      </dgm:t>
    </dgm:pt>
    <dgm:pt modelId="{25FBBD44-67E2-42A8-A072-49AFE477C42D}" type="pres">
      <dgm:prSet presAssocID="{C9055B1A-2B78-4A60-A9BB-989D3607E5DB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5F81141C-7FB1-4605-B611-CF0A22F513D3}" type="pres">
      <dgm:prSet presAssocID="{C96D6510-49D2-4A0E-9B56-F20C3E385972}" presName="node" presStyleLbl="node1" presStyleIdx="3" presStyleCnt="4" custScaleX="21071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B1EAC7EA-861C-4179-9CCC-BD24D1549775}" type="presOf" srcId="{D43CC8AA-F58A-4F87-B9E9-F8C4A29A6C35}" destId="{5AC9581D-E3D9-4F33-9D0D-45F0AB23E70F}" srcOrd="0" destOrd="0" presId="urn:microsoft.com/office/officeart/2005/8/layout/process2"/>
    <dgm:cxn modelId="{49D89A9F-AEBE-4A91-A9D3-A966E009390D}" type="presOf" srcId="{C9055B1A-2B78-4A60-A9BB-989D3607E5DB}" destId="{25FBBD44-67E2-42A8-A072-49AFE477C42D}" srcOrd="1" destOrd="0" presId="urn:microsoft.com/office/officeart/2005/8/layout/process2"/>
    <dgm:cxn modelId="{9217EA7F-ED49-4668-9559-9434630E0BFA}" srcId="{67F4584E-E08D-4695-9AAB-D59CDA91F8CC}" destId="{C96D6510-49D2-4A0E-9B56-F20C3E385972}" srcOrd="3" destOrd="0" parTransId="{18B80F03-A3E4-4589-83E9-27187612A9F6}" sibTransId="{577B32D5-338A-4CA6-BD70-D4336AEF14CA}"/>
    <dgm:cxn modelId="{D8418871-1672-427A-A554-0318EDDECAC9}" srcId="{67F4584E-E08D-4695-9AAB-D59CDA91F8CC}" destId="{D43CC8AA-F58A-4F87-B9E9-F8C4A29A6C35}" srcOrd="0" destOrd="0" parTransId="{23D45BDB-762F-417B-A8BD-1EB70EB84B18}" sibTransId="{CD1A7CEC-F3B0-4320-8880-218117F7A437}"/>
    <dgm:cxn modelId="{9BB0DC25-44FE-4678-BDBB-81D7E42DB467}" type="presOf" srcId="{C96D6510-49D2-4A0E-9B56-F20C3E385972}" destId="{5F81141C-7FB1-4605-B611-CF0A22F513D3}" srcOrd="0" destOrd="0" presId="urn:microsoft.com/office/officeart/2005/8/layout/process2"/>
    <dgm:cxn modelId="{D8459CBB-71E0-46DA-8BE4-F52A7CF5D8B4}" type="presOf" srcId="{CD1A7CEC-F3B0-4320-8880-218117F7A437}" destId="{4F49B1FE-56EA-4B91-8DDB-9FDF1F9005E8}" srcOrd="0" destOrd="0" presId="urn:microsoft.com/office/officeart/2005/8/layout/process2"/>
    <dgm:cxn modelId="{94AA0DCE-6863-4506-9D82-08EF1CC531F9}" srcId="{67F4584E-E08D-4695-9AAB-D59CDA91F8CC}" destId="{7D6D01BB-2F1F-4C8B-9C21-C0BDA6614BA2}" srcOrd="1" destOrd="0" parTransId="{27D8EFD5-D37D-4850-B5C9-5218AF03D3B3}" sibTransId="{2E329DDA-0A73-4020-8DF2-0CFD191C437E}"/>
    <dgm:cxn modelId="{35BC498F-D300-40C1-BFAC-600B0371DC19}" type="presOf" srcId="{A185D92A-45D7-4C60-ACD6-692B14BFE896}" destId="{DF9B383E-1A04-4AED-A88E-7E24418D28FB}" srcOrd="0" destOrd="0" presId="urn:microsoft.com/office/officeart/2005/8/layout/process2"/>
    <dgm:cxn modelId="{EB6E8B6E-A2D3-4C91-97AD-11C3CBA5BBC3}" type="presOf" srcId="{CD1A7CEC-F3B0-4320-8880-218117F7A437}" destId="{1071CFBA-113F-4283-B619-B090874346D1}" srcOrd="1" destOrd="0" presId="urn:microsoft.com/office/officeart/2005/8/layout/process2"/>
    <dgm:cxn modelId="{0B05C364-9EB9-46F5-B45A-FCF07E293ECB}" type="presOf" srcId="{C9055B1A-2B78-4A60-A9BB-989D3607E5DB}" destId="{3F4DC161-A5E5-4353-947B-9657A21E9024}" srcOrd="0" destOrd="0" presId="urn:microsoft.com/office/officeart/2005/8/layout/process2"/>
    <dgm:cxn modelId="{F49D6D49-0C7B-4C2F-AAD4-838DE44915CF}" type="presOf" srcId="{7D6D01BB-2F1F-4C8B-9C21-C0BDA6614BA2}" destId="{47F4D35C-F288-43BD-86F7-59651A287B9A}" srcOrd="0" destOrd="0" presId="urn:microsoft.com/office/officeart/2005/8/layout/process2"/>
    <dgm:cxn modelId="{E079329B-8652-4D4F-BA21-6F58626D2200}" srcId="{67F4584E-E08D-4695-9AAB-D59CDA91F8CC}" destId="{A185D92A-45D7-4C60-ACD6-692B14BFE896}" srcOrd="2" destOrd="0" parTransId="{D4A6A5B5-6EAA-428C-9410-4EFD59F099B0}" sibTransId="{C9055B1A-2B78-4A60-A9BB-989D3607E5DB}"/>
    <dgm:cxn modelId="{462EA2B4-46DA-41C5-8799-C47B28B1500F}" type="presOf" srcId="{2E329DDA-0A73-4020-8DF2-0CFD191C437E}" destId="{8ADF55B7-4A30-43D5-A368-3CA2D850DBA1}" srcOrd="1" destOrd="0" presId="urn:microsoft.com/office/officeart/2005/8/layout/process2"/>
    <dgm:cxn modelId="{46C2F15D-2B47-48E2-9B35-8B0BFF4A96B5}" type="presOf" srcId="{67F4584E-E08D-4695-9AAB-D59CDA91F8CC}" destId="{6541630E-60ED-4DA8-975B-31A17DD75C74}" srcOrd="0" destOrd="0" presId="urn:microsoft.com/office/officeart/2005/8/layout/process2"/>
    <dgm:cxn modelId="{7BC3DB27-3882-404B-8562-D937A2A8A11B}" type="presOf" srcId="{2E329DDA-0A73-4020-8DF2-0CFD191C437E}" destId="{E0E9D8F6-2082-4E92-8F9F-F8D1C716CFE8}" srcOrd="0" destOrd="0" presId="urn:microsoft.com/office/officeart/2005/8/layout/process2"/>
    <dgm:cxn modelId="{F89E939F-3788-4E08-8F26-288AF7842C60}" type="presParOf" srcId="{6541630E-60ED-4DA8-975B-31A17DD75C74}" destId="{5AC9581D-E3D9-4F33-9D0D-45F0AB23E70F}" srcOrd="0" destOrd="0" presId="urn:microsoft.com/office/officeart/2005/8/layout/process2"/>
    <dgm:cxn modelId="{20F77101-0C40-407B-B44E-0670F32DD64F}" type="presParOf" srcId="{6541630E-60ED-4DA8-975B-31A17DD75C74}" destId="{4F49B1FE-56EA-4B91-8DDB-9FDF1F9005E8}" srcOrd="1" destOrd="0" presId="urn:microsoft.com/office/officeart/2005/8/layout/process2"/>
    <dgm:cxn modelId="{8FD6DECB-73E7-42F4-ADBF-43DAC1A598D1}" type="presParOf" srcId="{4F49B1FE-56EA-4B91-8DDB-9FDF1F9005E8}" destId="{1071CFBA-113F-4283-B619-B090874346D1}" srcOrd="0" destOrd="0" presId="urn:microsoft.com/office/officeart/2005/8/layout/process2"/>
    <dgm:cxn modelId="{C04D984D-A086-4FC3-AE50-39F83AD5D248}" type="presParOf" srcId="{6541630E-60ED-4DA8-975B-31A17DD75C74}" destId="{47F4D35C-F288-43BD-86F7-59651A287B9A}" srcOrd="2" destOrd="0" presId="urn:microsoft.com/office/officeart/2005/8/layout/process2"/>
    <dgm:cxn modelId="{B0A1E4EE-F2C9-45AA-A7F4-BA3E5AEFF94D}" type="presParOf" srcId="{6541630E-60ED-4DA8-975B-31A17DD75C74}" destId="{E0E9D8F6-2082-4E92-8F9F-F8D1C716CFE8}" srcOrd="3" destOrd="0" presId="urn:microsoft.com/office/officeart/2005/8/layout/process2"/>
    <dgm:cxn modelId="{18F6ADAA-D468-4D9D-8C4F-68E52E5D64DA}" type="presParOf" srcId="{E0E9D8F6-2082-4E92-8F9F-F8D1C716CFE8}" destId="{8ADF55B7-4A30-43D5-A368-3CA2D850DBA1}" srcOrd="0" destOrd="0" presId="urn:microsoft.com/office/officeart/2005/8/layout/process2"/>
    <dgm:cxn modelId="{42BF8B5A-4BD0-46C9-A259-59993F55D798}" type="presParOf" srcId="{6541630E-60ED-4DA8-975B-31A17DD75C74}" destId="{DF9B383E-1A04-4AED-A88E-7E24418D28FB}" srcOrd="4" destOrd="0" presId="urn:microsoft.com/office/officeart/2005/8/layout/process2"/>
    <dgm:cxn modelId="{0EF31271-56C2-48A3-B58A-43DF80FDD2D7}" type="presParOf" srcId="{6541630E-60ED-4DA8-975B-31A17DD75C74}" destId="{3F4DC161-A5E5-4353-947B-9657A21E9024}" srcOrd="5" destOrd="0" presId="urn:microsoft.com/office/officeart/2005/8/layout/process2"/>
    <dgm:cxn modelId="{E3B1639F-B4BF-4F45-A37F-8C726D215342}" type="presParOf" srcId="{3F4DC161-A5E5-4353-947B-9657A21E9024}" destId="{25FBBD44-67E2-42A8-A072-49AFE477C42D}" srcOrd="0" destOrd="0" presId="urn:microsoft.com/office/officeart/2005/8/layout/process2"/>
    <dgm:cxn modelId="{DE3AFB8A-8905-4B69-823C-D946B3188259}" type="presParOf" srcId="{6541630E-60ED-4DA8-975B-31A17DD75C74}" destId="{5F81141C-7FB1-4605-B611-CF0A22F513D3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F4584E-E08D-4695-9AAB-D59CDA91F8C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D43CC8AA-F58A-4F87-B9E9-F8C4A29A6C35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800" b="1" dirty="0">
              <a:solidFill>
                <a:srgbClr val="E25205"/>
              </a:solidFill>
            </a:rPr>
            <a:t>1-800-255-6774</a:t>
          </a:r>
        </a:p>
      </dgm:t>
    </dgm:pt>
    <dgm:pt modelId="{23D45BDB-762F-417B-A8BD-1EB70EB84B18}" type="parTrans" cxnId="{D8418871-1672-427A-A554-0318EDDECAC9}">
      <dgm:prSet/>
      <dgm:spPr/>
      <dgm:t>
        <a:bodyPr/>
        <a:lstStyle/>
        <a:p>
          <a:endParaRPr lang="en-US"/>
        </a:p>
      </dgm:t>
    </dgm:pt>
    <dgm:pt modelId="{CD1A7CEC-F3B0-4320-8880-218117F7A437}" type="sibTrans" cxnId="{D8418871-1672-427A-A554-0318EDDECAC9}">
      <dgm:prSet/>
      <dgm:spPr>
        <a:solidFill>
          <a:schemeClr val="tx2"/>
        </a:solidFill>
      </dgm:spPr>
      <dgm:t>
        <a:bodyPr/>
        <a:lstStyle/>
        <a:p>
          <a:endParaRPr lang="en-US"/>
        </a:p>
      </dgm:t>
    </dgm:pt>
    <dgm:pt modelId="{7D6D01BB-2F1F-4C8B-9C21-C0BDA6614BA2}">
      <dgm:prSet phldrT="[Text]" custT="1"/>
      <dgm:spPr>
        <a:noFill/>
      </dgm:spPr>
      <dgm:t>
        <a:bodyPr/>
        <a:lstStyle/>
        <a:p>
          <a:r>
            <a:rPr lang="en-US" sz="2000" dirty="0">
              <a:solidFill>
                <a:schemeClr val="tx1"/>
              </a:solidFill>
            </a:rPr>
            <a:t>Select option 5</a:t>
          </a:r>
        </a:p>
      </dgm:t>
    </dgm:pt>
    <dgm:pt modelId="{27D8EFD5-D37D-4850-B5C9-5218AF03D3B3}" type="parTrans" cxnId="{94AA0DCE-6863-4506-9D82-08EF1CC531F9}">
      <dgm:prSet/>
      <dgm:spPr/>
      <dgm:t>
        <a:bodyPr/>
        <a:lstStyle/>
        <a:p>
          <a:endParaRPr lang="en-US"/>
        </a:p>
      </dgm:t>
    </dgm:pt>
    <dgm:pt modelId="{2E329DDA-0A73-4020-8DF2-0CFD191C437E}" type="sibTrans" cxnId="{94AA0DCE-6863-4506-9D82-08EF1CC531F9}">
      <dgm:prSet/>
      <dgm:spPr>
        <a:solidFill>
          <a:schemeClr val="tx2"/>
        </a:solidFill>
      </dgm:spPr>
      <dgm:t>
        <a:bodyPr/>
        <a:lstStyle/>
        <a:p>
          <a:endParaRPr lang="en-US"/>
        </a:p>
      </dgm:t>
    </dgm:pt>
    <dgm:pt modelId="{A185D92A-45D7-4C60-ACD6-692B14BFE896}">
      <dgm:prSet phldrT="[Text]" custT="1"/>
      <dgm:spPr>
        <a:noFill/>
      </dgm:spPr>
      <dgm:t>
        <a:bodyPr/>
        <a:lstStyle/>
        <a:p>
          <a:r>
            <a:rPr lang="en-US" sz="2000" dirty="0">
              <a:solidFill>
                <a:schemeClr val="tx1"/>
              </a:solidFill>
            </a:rPr>
            <a:t>Select option 1</a:t>
          </a:r>
        </a:p>
      </dgm:t>
    </dgm:pt>
    <dgm:pt modelId="{D4A6A5B5-6EAA-428C-9410-4EFD59F099B0}" type="parTrans" cxnId="{E079329B-8652-4D4F-BA21-6F58626D2200}">
      <dgm:prSet/>
      <dgm:spPr/>
      <dgm:t>
        <a:bodyPr/>
        <a:lstStyle/>
        <a:p>
          <a:endParaRPr lang="en-US"/>
        </a:p>
      </dgm:t>
    </dgm:pt>
    <dgm:pt modelId="{C9055B1A-2B78-4A60-A9BB-989D3607E5DB}" type="sibTrans" cxnId="{E079329B-8652-4D4F-BA21-6F58626D2200}">
      <dgm:prSet/>
      <dgm:spPr>
        <a:solidFill>
          <a:schemeClr val="tx2"/>
        </a:solidFill>
      </dgm:spPr>
      <dgm:t>
        <a:bodyPr/>
        <a:lstStyle/>
        <a:p>
          <a:endParaRPr lang="en-US"/>
        </a:p>
      </dgm:t>
    </dgm:pt>
    <dgm:pt modelId="{C96D6510-49D2-4A0E-9B56-F20C3E385972}">
      <dgm:prSet custT="1"/>
      <dgm:spPr>
        <a:noFill/>
      </dgm:spPr>
      <dgm:t>
        <a:bodyPr/>
        <a:lstStyle/>
        <a:p>
          <a:r>
            <a:rPr lang="en-US" sz="2000" kern="1200" dirty="0">
              <a:solidFill>
                <a:srgbClr val="E25205"/>
              </a:solidFill>
              <a:latin typeface="Effra"/>
              <a:ea typeface="+mn-ea"/>
              <a:cs typeface="+mn-cs"/>
            </a:rPr>
            <a:t> </a:t>
          </a:r>
          <a:r>
            <a:rPr lang="en-US" sz="2000" kern="1200" dirty="0">
              <a:solidFill>
                <a:srgbClr val="E25205"/>
              </a:solidFill>
            </a:rPr>
            <a:t> </a:t>
          </a:r>
        </a:p>
      </dgm:t>
    </dgm:pt>
    <dgm:pt modelId="{18B80F03-A3E4-4589-83E9-27187612A9F6}" type="parTrans" cxnId="{9217EA7F-ED49-4668-9559-9434630E0BFA}">
      <dgm:prSet/>
      <dgm:spPr/>
      <dgm:t>
        <a:bodyPr/>
        <a:lstStyle/>
        <a:p>
          <a:endParaRPr lang="en-US"/>
        </a:p>
      </dgm:t>
    </dgm:pt>
    <dgm:pt modelId="{577B32D5-338A-4CA6-BD70-D4336AEF14CA}" type="sibTrans" cxnId="{9217EA7F-ED49-4668-9559-9434630E0BFA}">
      <dgm:prSet/>
      <dgm:spPr/>
      <dgm:t>
        <a:bodyPr/>
        <a:lstStyle/>
        <a:p>
          <a:endParaRPr lang="en-US"/>
        </a:p>
      </dgm:t>
    </dgm:pt>
    <dgm:pt modelId="{6541630E-60ED-4DA8-975B-31A17DD75C74}" type="pres">
      <dgm:prSet presAssocID="{67F4584E-E08D-4695-9AAB-D59CDA91F8CC}" presName="linearFlow" presStyleCnt="0">
        <dgm:presLayoutVars>
          <dgm:resizeHandles val="exact"/>
        </dgm:presLayoutVars>
      </dgm:prSet>
      <dgm:spPr/>
    </dgm:pt>
    <dgm:pt modelId="{5AC9581D-E3D9-4F33-9D0D-45F0AB23E70F}" type="pres">
      <dgm:prSet presAssocID="{D43CC8AA-F58A-4F87-B9E9-F8C4A29A6C35}" presName="node" presStyleLbl="node1" presStyleIdx="0" presStyleCnt="4" custScaleX="21174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F49B1FE-56EA-4B91-8DDB-9FDF1F9005E8}" type="pres">
      <dgm:prSet presAssocID="{CD1A7CEC-F3B0-4320-8880-218117F7A437}" presName="sibTrans" presStyleLbl="sibTrans2D1" presStyleIdx="0" presStyleCnt="3"/>
      <dgm:spPr/>
      <dgm:t>
        <a:bodyPr/>
        <a:lstStyle/>
        <a:p>
          <a:endParaRPr lang="en-US"/>
        </a:p>
      </dgm:t>
    </dgm:pt>
    <dgm:pt modelId="{1071CFBA-113F-4283-B619-B090874346D1}" type="pres">
      <dgm:prSet presAssocID="{CD1A7CEC-F3B0-4320-8880-218117F7A437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47F4D35C-F288-43BD-86F7-59651A287B9A}" type="pres">
      <dgm:prSet presAssocID="{7D6D01BB-2F1F-4C8B-9C21-C0BDA6614BA2}" presName="node" presStyleLbl="node1" presStyleIdx="1" presStyleCnt="4" custScaleX="21327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0E9D8F6-2082-4E92-8F9F-F8D1C716CFE8}" type="pres">
      <dgm:prSet presAssocID="{2E329DDA-0A73-4020-8DF2-0CFD191C437E}" presName="sibTrans" presStyleLbl="sibTrans2D1" presStyleIdx="1" presStyleCnt="3"/>
      <dgm:spPr/>
      <dgm:t>
        <a:bodyPr/>
        <a:lstStyle/>
        <a:p>
          <a:endParaRPr lang="en-US"/>
        </a:p>
      </dgm:t>
    </dgm:pt>
    <dgm:pt modelId="{8ADF55B7-4A30-43D5-A368-3CA2D850DBA1}" type="pres">
      <dgm:prSet presAssocID="{2E329DDA-0A73-4020-8DF2-0CFD191C437E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DF9B383E-1A04-4AED-A88E-7E24418D28FB}" type="pres">
      <dgm:prSet presAssocID="{A185D92A-45D7-4C60-ACD6-692B14BFE896}" presName="node" presStyleLbl="node1" presStyleIdx="2" presStyleCnt="4" custScaleX="21936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F4DC161-A5E5-4353-947B-9657A21E9024}" type="pres">
      <dgm:prSet presAssocID="{C9055B1A-2B78-4A60-A9BB-989D3607E5DB}" presName="sibTrans" presStyleLbl="sibTrans2D1" presStyleIdx="2" presStyleCnt="3"/>
      <dgm:spPr/>
      <dgm:t>
        <a:bodyPr/>
        <a:lstStyle/>
        <a:p>
          <a:endParaRPr lang="en-US"/>
        </a:p>
      </dgm:t>
    </dgm:pt>
    <dgm:pt modelId="{25FBBD44-67E2-42A8-A072-49AFE477C42D}" type="pres">
      <dgm:prSet presAssocID="{C9055B1A-2B78-4A60-A9BB-989D3607E5DB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5F81141C-7FB1-4605-B611-CF0A22F513D3}" type="pres">
      <dgm:prSet presAssocID="{C96D6510-49D2-4A0E-9B56-F20C3E385972}" presName="node" presStyleLbl="node1" presStyleIdx="3" presStyleCnt="4" custScaleX="210717" custLinFactY="3183" custLinFactNeighborY="10000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B1EAC7EA-861C-4179-9CCC-BD24D1549775}" type="presOf" srcId="{D43CC8AA-F58A-4F87-B9E9-F8C4A29A6C35}" destId="{5AC9581D-E3D9-4F33-9D0D-45F0AB23E70F}" srcOrd="0" destOrd="0" presId="urn:microsoft.com/office/officeart/2005/8/layout/process2"/>
    <dgm:cxn modelId="{49D89A9F-AEBE-4A91-A9D3-A966E009390D}" type="presOf" srcId="{C9055B1A-2B78-4A60-A9BB-989D3607E5DB}" destId="{25FBBD44-67E2-42A8-A072-49AFE477C42D}" srcOrd="1" destOrd="0" presId="urn:microsoft.com/office/officeart/2005/8/layout/process2"/>
    <dgm:cxn modelId="{9217EA7F-ED49-4668-9559-9434630E0BFA}" srcId="{67F4584E-E08D-4695-9AAB-D59CDA91F8CC}" destId="{C96D6510-49D2-4A0E-9B56-F20C3E385972}" srcOrd="3" destOrd="0" parTransId="{18B80F03-A3E4-4589-83E9-27187612A9F6}" sibTransId="{577B32D5-338A-4CA6-BD70-D4336AEF14CA}"/>
    <dgm:cxn modelId="{D8418871-1672-427A-A554-0318EDDECAC9}" srcId="{67F4584E-E08D-4695-9AAB-D59CDA91F8CC}" destId="{D43CC8AA-F58A-4F87-B9E9-F8C4A29A6C35}" srcOrd="0" destOrd="0" parTransId="{23D45BDB-762F-417B-A8BD-1EB70EB84B18}" sibTransId="{CD1A7CEC-F3B0-4320-8880-218117F7A437}"/>
    <dgm:cxn modelId="{9BB0DC25-44FE-4678-BDBB-81D7E42DB467}" type="presOf" srcId="{C96D6510-49D2-4A0E-9B56-F20C3E385972}" destId="{5F81141C-7FB1-4605-B611-CF0A22F513D3}" srcOrd="0" destOrd="0" presId="urn:microsoft.com/office/officeart/2005/8/layout/process2"/>
    <dgm:cxn modelId="{D8459CBB-71E0-46DA-8BE4-F52A7CF5D8B4}" type="presOf" srcId="{CD1A7CEC-F3B0-4320-8880-218117F7A437}" destId="{4F49B1FE-56EA-4B91-8DDB-9FDF1F9005E8}" srcOrd="0" destOrd="0" presId="urn:microsoft.com/office/officeart/2005/8/layout/process2"/>
    <dgm:cxn modelId="{94AA0DCE-6863-4506-9D82-08EF1CC531F9}" srcId="{67F4584E-E08D-4695-9AAB-D59CDA91F8CC}" destId="{7D6D01BB-2F1F-4C8B-9C21-C0BDA6614BA2}" srcOrd="1" destOrd="0" parTransId="{27D8EFD5-D37D-4850-B5C9-5218AF03D3B3}" sibTransId="{2E329DDA-0A73-4020-8DF2-0CFD191C437E}"/>
    <dgm:cxn modelId="{35BC498F-D300-40C1-BFAC-600B0371DC19}" type="presOf" srcId="{A185D92A-45D7-4C60-ACD6-692B14BFE896}" destId="{DF9B383E-1A04-4AED-A88E-7E24418D28FB}" srcOrd="0" destOrd="0" presId="urn:microsoft.com/office/officeart/2005/8/layout/process2"/>
    <dgm:cxn modelId="{EB6E8B6E-A2D3-4C91-97AD-11C3CBA5BBC3}" type="presOf" srcId="{CD1A7CEC-F3B0-4320-8880-218117F7A437}" destId="{1071CFBA-113F-4283-B619-B090874346D1}" srcOrd="1" destOrd="0" presId="urn:microsoft.com/office/officeart/2005/8/layout/process2"/>
    <dgm:cxn modelId="{0B05C364-9EB9-46F5-B45A-FCF07E293ECB}" type="presOf" srcId="{C9055B1A-2B78-4A60-A9BB-989D3607E5DB}" destId="{3F4DC161-A5E5-4353-947B-9657A21E9024}" srcOrd="0" destOrd="0" presId="urn:microsoft.com/office/officeart/2005/8/layout/process2"/>
    <dgm:cxn modelId="{F49D6D49-0C7B-4C2F-AAD4-838DE44915CF}" type="presOf" srcId="{7D6D01BB-2F1F-4C8B-9C21-C0BDA6614BA2}" destId="{47F4D35C-F288-43BD-86F7-59651A287B9A}" srcOrd="0" destOrd="0" presId="urn:microsoft.com/office/officeart/2005/8/layout/process2"/>
    <dgm:cxn modelId="{E079329B-8652-4D4F-BA21-6F58626D2200}" srcId="{67F4584E-E08D-4695-9AAB-D59CDA91F8CC}" destId="{A185D92A-45D7-4C60-ACD6-692B14BFE896}" srcOrd="2" destOrd="0" parTransId="{D4A6A5B5-6EAA-428C-9410-4EFD59F099B0}" sibTransId="{C9055B1A-2B78-4A60-A9BB-989D3607E5DB}"/>
    <dgm:cxn modelId="{462EA2B4-46DA-41C5-8799-C47B28B1500F}" type="presOf" srcId="{2E329DDA-0A73-4020-8DF2-0CFD191C437E}" destId="{8ADF55B7-4A30-43D5-A368-3CA2D850DBA1}" srcOrd="1" destOrd="0" presId="urn:microsoft.com/office/officeart/2005/8/layout/process2"/>
    <dgm:cxn modelId="{46C2F15D-2B47-48E2-9B35-8B0BFF4A96B5}" type="presOf" srcId="{67F4584E-E08D-4695-9AAB-D59CDA91F8CC}" destId="{6541630E-60ED-4DA8-975B-31A17DD75C74}" srcOrd="0" destOrd="0" presId="urn:microsoft.com/office/officeart/2005/8/layout/process2"/>
    <dgm:cxn modelId="{7BC3DB27-3882-404B-8562-D937A2A8A11B}" type="presOf" srcId="{2E329DDA-0A73-4020-8DF2-0CFD191C437E}" destId="{E0E9D8F6-2082-4E92-8F9F-F8D1C716CFE8}" srcOrd="0" destOrd="0" presId="urn:microsoft.com/office/officeart/2005/8/layout/process2"/>
    <dgm:cxn modelId="{F89E939F-3788-4E08-8F26-288AF7842C60}" type="presParOf" srcId="{6541630E-60ED-4DA8-975B-31A17DD75C74}" destId="{5AC9581D-E3D9-4F33-9D0D-45F0AB23E70F}" srcOrd="0" destOrd="0" presId="urn:microsoft.com/office/officeart/2005/8/layout/process2"/>
    <dgm:cxn modelId="{20F77101-0C40-407B-B44E-0670F32DD64F}" type="presParOf" srcId="{6541630E-60ED-4DA8-975B-31A17DD75C74}" destId="{4F49B1FE-56EA-4B91-8DDB-9FDF1F9005E8}" srcOrd="1" destOrd="0" presId="urn:microsoft.com/office/officeart/2005/8/layout/process2"/>
    <dgm:cxn modelId="{8FD6DECB-73E7-42F4-ADBF-43DAC1A598D1}" type="presParOf" srcId="{4F49B1FE-56EA-4B91-8DDB-9FDF1F9005E8}" destId="{1071CFBA-113F-4283-B619-B090874346D1}" srcOrd="0" destOrd="0" presId="urn:microsoft.com/office/officeart/2005/8/layout/process2"/>
    <dgm:cxn modelId="{C04D984D-A086-4FC3-AE50-39F83AD5D248}" type="presParOf" srcId="{6541630E-60ED-4DA8-975B-31A17DD75C74}" destId="{47F4D35C-F288-43BD-86F7-59651A287B9A}" srcOrd="2" destOrd="0" presId="urn:microsoft.com/office/officeart/2005/8/layout/process2"/>
    <dgm:cxn modelId="{B0A1E4EE-F2C9-45AA-A7F4-BA3E5AEFF94D}" type="presParOf" srcId="{6541630E-60ED-4DA8-975B-31A17DD75C74}" destId="{E0E9D8F6-2082-4E92-8F9F-F8D1C716CFE8}" srcOrd="3" destOrd="0" presId="urn:microsoft.com/office/officeart/2005/8/layout/process2"/>
    <dgm:cxn modelId="{18F6ADAA-D468-4D9D-8C4F-68E52E5D64DA}" type="presParOf" srcId="{E0E9D8F6-2082-4E92-8F9F-F8D1C716CFE8}" destId="{8ADF55B7-4A30-43D5-A368-3CA2D850DBA1}" srcOrd="0" destOrd="0" presId="urn:microsoft.com/office/officeart/2005/8/layout/process2"/>
    <dgm:cxn modelId="{42BF8B5A-4BD0-46C9-A259-59993F55D798}" type="presParOf" srcId="{6541630E-60ED-4DA8-975B-31A17DD75C74}" destId="{DF9B383E-1A04-4AED-A88E-7E24418D28FB}" srcOrd="4" destOrd="0" presId="urn:microsoft.com/office/officeart/2005/8/layout/process2"/>
    <dgm:cxn modelId="{0EF31271-56C2-48A3-B58A-43DF80FDD2D7}" type="presParOf" srcId="{6541630E-60ED-4DA8-975B-31A17DD75C74}" destId="{3F4DC161-A5E5-4353-947B-9657A21E9024}" srcOrd="5" destOrd="0" presId="urn:microsoft.com/office/officeart/2005/8/layout/process2"/>
    <dgm:cxn modelId="{E3B1639F-B4BF-4F45-A37F-8C726D215342}" type="presParOf" srcId="{3F4DC161-A5E5-4353-947B-9657A21E9024}" destId="{25FBBD44-67E2-42A8-A072-49AFE477C42D}" srcOrd="0" destOrd="0" presId="urn:microsoft.com/office/officeart/2005/8/layout/process2"/>
    <dgm:cxn modelId="{DE3AFB8A-8905-4B69-823C-D946B3188259}" type="presParOf" srcId="{6541630E-60ED-4DA8-975B-31A17DD75C74}" destId="{5F81141C-7FB1-4605-B611-CF0A22F513D3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>
              <a:latin typeface="Effra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r>
              <a:rPr lang="en-US" dirty="0">
                <a:latin typeface="Effra"/>
              </a:rPr>
              <a:t>May 19, 2015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>
              <a:latin typeface="Effra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A26CECA4-4622-BC49-8345-A632E6718CD7}" type="slidenum">
              <a:rPr lang="en-US" smtClean="0">
                <a:latin typeface="Effra"/>
              </a:rPr>
              <a:pPr/>
              <a:t>‹#›</a:t>
            </a:fld>
            <a:endParaRPr lang="en-US" dirty="0">
              <a:latin typeface="Effra"/>
            </a:endParaRPr>
          </a:p>
        </p:txBody>
      </p:sp>
    </p:spTree>
    <p:extLst>
      <p:ext uri="{BB962C8B-B14F-4D97-AF65-F5344CB8AC3E}">
        <p14:creationId xmlns:p14="http://schemas.microsoft.com/office/powerpoint/2010/main" val="7073383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>
                <a:latin typeface="Effra"/>
              </a:defRPr>
            </a:lvl1pPr>
          </a:lstStyle>
          <a:p>
            <a:r>
              <a:rPr lang="en-US" dirty="0"/>
              <a:t>May 19, 2015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>
                <a:latin typeface="Effra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>
                <a:latin typeface="Effra"/>
              </a:defRPr>
            </a:lvl1pPr>
          </a:lstStyle>
          <a:p>
            <a:fld id="{9E721036-882B-7948-8734-521EC9923D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8684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548457" rtl="0" eaLnBrk="1" latinLnBrk="0" hangingPunct="1">
      <a:defRPr sz="1200" kern="1200">
        <a:solidFill>
          <a:schemeClr val="tx1"/>
        </a:solidFill>
        <a:latin typeface="Effra"/>
        <a:ea typeface="+mn-ea"/>
        <a:cs typeface="+mn-cs"/>
      </a:defRPr>
    </a:lvl1pPr>
    <a:lvl2pPr marL="548457" algn="l" defTabSz="548457" rtl="0" eaLnBrk="1" latinLnBrk="0" hangingPunct="1">
      <a:defRPr sz="1200" kern="1200">
        <a:solidFill>
          <a:schemeClr val="tx1"/>
        </a:solidFill>
        <a:latin typeface="Effra"/>
        <a:ea typeface="+mn-ea"/>
        <a:cs typeface="+mn-cs"/>
      </a:defRPr>
    </a:lvl2pPr>
    <a:lvl3pPr marL="1096914" algn="l" defTabSz="548457" rtl="0" eaLnBrk="1" latinLnBrk="0" hangingPunct="1">
      <a:defRPr sz="1200" kern="1200">
        <a:solidFill>
          <a:schemeClr val="tx1"/>
        </a:solidFill>
        <a:latin typeface="Effra"/>
        <a:ea typeface="+mn-ea"/>
        <a:cs typeface="+mn-cs"/>
      </a:defRPr>
    </a:lvl3pPr>
    <a:lvl4pPr marL="1645371" algn="l" defTabSz="548457" rtl="0" eaLnBrk="1" latinLnBrk="0" hangingPunct="1">
      <a:defRPr sz="1200" kern="1200">
        <a:solidFill>
          <a:schemeClr val="tx1"/>
        </a:solidFill>
        <a:latin typeface="Effra"/>
        <a:ea typeface="+mn-ea"/>
        <a:cs typeface="+mn-cs"/>
      </a:defRPr>
    </a:lvl4pPr>
    <a:lvl5pPr marL="2193828" algn="l" defTabSz="548457" rtl="0" eaLnBrk="1" latinLnBrk="0" hangingPunct="1">
      <a:defRPr sz="1200" kern="1200">
        <a:solidFill>
          <a:schemeClr val="tx1"/>
        </a:solidFill>
        <a:latin typeface="Effra"/>
        <a:ea typeface="+mn-ea"/>
        <a:cs typeface="+mn-cs"/>
      </a:defRPr>
    </a:lvl5pPr>
    <a:lvl6pPr marL="2742286" algn="l" defTabSz="54845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0743" algn="l" defTabSz="54845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39200" algn="l" defTabSz="54845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7657" algn="l" defTabSz="548457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30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73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990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EA4E2-0115-4AC8-87D9-C4D9273BED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143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192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897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006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044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950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55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882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79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21036-882B-7948-8734-521EC9923D61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2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284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4025" y="420946"/>
            <a:ext cx="10058399" cy="36576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54025" y="783030"/>
            <a:ext cx="10058399" cy="365760"/>
          </a:xfrm>
        </p:spPr>
        <p:txBody>
          <a:bodyPr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28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6pPr>
            <a:lvl7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4" y="1596604"/>
            <a:ext cx="10058400" cy="562356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5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4024" y="422204"/>
            <a:ext cx="10058401" cy="36576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4024" y="783143"/>
            <a:ext cx="10058401" cy="365760"/>
          </a:xfrm>
        </p:spPr>
        <p:txBody>
          <a:bodyPr>
            <a:noAutofit/>
          </a:bodyPr>
          <a:lstStyle>
            <a:lvl1pPr mar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6pPr>
            <a:lvl7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597025"/>
            <a:ext cx="5030788" cy="5623560"/>
          </a:xfrm>
        </p:spPr>
        <p:txBody>
          <a:bodyPr rIns="18288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2"/>
          </p:nvPr>
        </p:nvSpPr>
        <p:spPr>
          <a:xfrm>
            <a:off x="5484813" y="1597025"/>
            <a:ext cx="5027612" cy="5623560"/>
          </a:xfrm>
        </p:spPr>
        <p:txBody>
          <a:bodyPr rIns="182880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48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Intr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4025" y="421865"/>
            <a:ext cx="10058399" cy="36576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4025" y="783142"/>
            <a:ext cx="10058399" cy="365760"/>
          </a:xfrm>
        </p:spPr>
        <p:txBody>
          <a:bodyPr>
            <a:noAutofit/>
          </a:bodyPr>
          <a:lstStyle>
            <a:lvl1pPr mar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6pPr>
            <a:lvl7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597025"/>
            <a:ext cx="10058400" cy="82296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spcAft>
                <a:spcPts val="800"/>
              </a:spcAft>
              <a:buFontTx/>
              <a:buNone/>
              <a:defRPr sz="2200" baseline="0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2400"/>
              </a:lnSpc>
              <a:spcAft>
                <a:spcPts val="800"/>
              </a:spcAft>
              <a:buFontTx/>
              <a:buNone/>
              <a:defRPr sz="220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ts val="2400"/>
              </a:lnSpc>
              <a:spcAft>
                <a:spcPts val="800"/>
              </a:spcAft>
              <a:buFontTx/>
              <a:buNone/>
              <a:defRPr sz="220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ts val="2400"/>
              </a:lnSpc>
              <a:spcAft>
                <a:spcPts val="800"/>
              </a:spcAft>
              <a:buFontTx/>
              <a:buNone/>
              <a:defRPr sz="220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ts val="2400"/>
              </a:lnSpc>
              <a:spcAft>
                <a:spcPts val="800"/>
              </a:spcAft>
              <a:buFontTx/>
              <a:buNone/>
              <a:defRPr sz="220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ts val="2600"/>
              </a:lnSpc>
              <a:buFontTx/>
              <a:buNone/>
              <a:defRPr sz="2300">
                <a:solidFill>
                  <a:schemeClr val="tx1"/>
                </a:solidFill>
              </a:defRPr>
            </a:lvl6pPr>
            <a:lvl7pPr marL="0" indent="0">
              <a:lnSpc>
                <a:spcPts val="2600"/>
              </a:lnSpc>
              <a:buFontTx/>
              <a:buNone/>
              <a:defRPr sz="2300">
                <a:solidFill>
                  <a:schemeClr val="tx1"/>
                </a:solidFill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2"/>
          </p:nvPr>
        </p:nvSpPr>
        <p:spPr>
          <a:xfrm>
            <a:off x="454025" y="2428863"/>
            <a:ext cx="5030788" cy="4800600"/>
          </a:xfrm>
        </p:spPr>
        <p:txBody>
          <a:bodyPr rIns="182880"/>
          <a:lstStyle>
            <a:lvl1pPr marL="457200" indent="-228600" algn="l">
              <a:lnSpc>
                <a:spcPts val="2200"/>
              </a:lnSpc>
              <a:spcAft>
                <a:spcPts val="1000"/>
              </a:spcAft>
              <a:buFont typeface="Wingdings" charset="2"/>
              <a:buChar char="§"/>
              <a:defRPr sz="2000">
                <a:solidFill>
                  <a:schemeClr val="tx2"/>
                </a:solidFill>
              </a:defRPr>
            </a:lvl1pPr>
            <a:lvl2pPr marL="685800" indent="-228600">
              <a:spcAft>
                <a:spcPts val="1000"/>
              </a:spcAft>
              <a:defRPr>
                <a:solidFill>
                  <a:schemeClr val="tx2"/>
                </a:solidFill>
              </a:defRPr>
            </a:lvl2pPr>
            <a:lvl3pPr marL="919163" indent="-228600">
              <a:spcAft>
                <a:spcPts val="1000"/>
              </a:spcAft>
              <a:defRPr/>
            </a:lvl3pPr>
            <a:lvl4pPr marL="1146175" indent="-228600">
              <a:spcAft>
                <a:spcPts val="800"/>
              </a:spcAft>
              <a:defRPr/>
            </a:lvl4pPr>
            <a:lvl5pPr marL="1376363" indent="-227013">
              <a:spcAft>
                <a:spcPts val="800"/>
              </a:spcAft>
              <a:defRPr/>
            </a:lvl5pPr>
            <a:lvl6pPr marL="1601788" indent="-225425">
              <a:defRPr/>
            </a:lvl6pPr>
            <a:lvl7pPr marL="1828800" indent="-227013" defTabSz="500063"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5484813" y="2428863"/>
            <a:ext cx="5027612" cy="4800600"/>
          </a:xfrm>
        </p:spPr>
        <p:txBody>
          <a:bodyPr rIns="182880"/>
          <a:lstStyle>
            <a:lvl1pPr marL="457200" indent="-228600" algn="l">
              <a:lnSpc>
                <a:spcPts val="2200"/>
              </a:lnSpc>
              <a:spcAft>
                <a:spcPts val="1000"/>
              </a:spcAft>
              <a:buFont typeface="Wingdings" charset="2"/>
              <a:buChar char="§"/>
              <a:defRPr sz="2000">
                <a:solidFill>
                  <a:schemeClr val="tx2"/>
                </a:solidFill>
              </a:defRPr>
            </a:lvl1pPr>
            <a:lvl2pPr marL="685800" indent="-228600">
              <a:spcAft>
                <a:spcPts val="1000"/>
              </a:spcAft>
              <a:defRPr>
                <a:solidFill>
                  <a:schemeClr val="tx2"/>
                </a:solidFill>
              </a:defRPr>
            </a:lvl2pPr>
            <a:lvl3pPr marL="919163" indent="-228600">
              <a:spcAft>
                <a:spcPts val="1000"/>
              </a:spcAft>
              <a:defRPr>
                <a:solidFill>
                  <a:schemeClr val="tx2"/>
                </a:solidFill>
              </a:defRPr>
            </a:lvl3pPr>
            <a:lvl4pPr marL="1146175" indent="-228600">
              <a:spcAft>
                <a:spcPts val="800"/>
              </a:spcAft>
              <a:defRPr>
                <a:solidFill>
                  <a:schemeClr val="accent1"/>
                </a:solidFill>
              </a:defRPr>
            </a:lvl4pPr>
            <a:lvl5pPr marL="1376363" indent="-227013">
              <a:spcAft>
                <a:spcPts val="800"/>
              </a:spcAft>
              <a:defRPr>
                <a:solidFill>
                  <a:schemeClr val="accent1"/>
                </a:solidFill>
              </a:defRPr>
            </a:lvl5pPr>
            <a:lvl6pPr marL="1601788" indent="-225425">
              <a:defRPr/>
            </a:lvl6pPr>
            <a:lvl7pPr marL="1828800" indent="-227013" defTabSz="500063">
              <a:defRPr/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7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4025" y="421865"/>
            <a:ext cx="6105516" cy="36576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4025" y="783142"/>
            <a:ext cx="6105516" cy="365760"/>
          </a:xfrm>
        </p:spPr>
        <p:txBody>
          <a:bodyPr>
            <a:noAutofit/>
          </a:bodyPr>
          <a:lstStyle>
            <a:lvl1pPr mar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6pPr>
            <a:lvl7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606549"/>
            <a:ext cx="6105516" cy="5623560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6734175" y="0"/>
            <a:ext cx="4238624" cy="7543800"/>
          </a:xfrm>
        </p:spPr>
        <p:txBody>
          <a:bodyPr lIns="91440" tIns="45720" rIns="91440" bIns="45720">
            <a:normAutofit/>
          </a:bodyPr>
          <a:lstStyle>
            <a:lvl1pPr marL="0" indent="0">
              <a:lnSpc>
                <a:spcPts val="1800"/>
              </a:lnSpc>
              <a:buNone/>
              <a:defRPr sz="1800" cap="all" baseline="0">
                <a:solidFill>
                  <a:schemeClr val="bg2"/>
                </a:solidFill>
                <a:latin typeface="Effra Light"/>
              </a:defRPr>
            </a:lvl1pPr>
          </a:lstStyle>
          <a:p>
            <a:r>
              <a:rPr lang="en-US" dirty="0"/>
              <a:t>Drag picture to placeholder </a:t>
            </a:r>
            <a:br>
              <a:rPr lang="en-US" dirty="0"/>
            </a:br>
            <a:r>
              <a:rPr lang="en-US" dirty="0"/>
              <a:t>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608154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4" y="421865"/>
            <a:ext cx="10058400" cy="36576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4025" y="783142"/>
            <a:ext cx="10058400" cy="365760"/>
          </a:xfrm>
        </p:spPr>
        <p:txBody>
          <a:bodyPr>
            <a:noAutofit/>
          </a:bodyPr>
          <a:lstStyle>
            <a:lvl1pPr mar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6pPr>
            <a:lvl7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3551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892480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329347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5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766214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203081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639948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9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9076817" y="3491970"/>
            <a:ext cx="1435608" cy="143560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0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463551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1892480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2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3329347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3" name="Text Placeholder 3"/>
          <p:cNvSpPr>
            <a:spLocks noGrp="1"/>
          </p:cNvSpPr>
          <p:nvPr>
            <p:ph type="body" sz="quarter" idx="27"/>
          </p:nvPr>
        </p:nvSpPr>
        <p:spPr>
          <a:xfrm>
            <a:off x="4766214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4" name="Text Placeholder 3"/>
          <p:cNvSpPr>
            <a:spLocks noGrp="1"/>
          </p:cNvSpPr>
          <p:nvPr>
            <p:ph type="body" sz="quarter" idx="28"/>
          </p:nvPr>
        </p:nvSpPr>
        <p:spPr>
          <a:xfrm>
            <a:off x="6203081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5" name="Text Placeholder 3"/>
          <p:cNvSpPr>
            <a:spLocks noGrp="1"/>
          </p:cNvSpPr>
          <p:nvPr>
            <p:ph type="body" sz="quarter" idx="29"/>
          </p:nvPr>
        </p:nvSpPr>
        <p:spPr>
          <a:xfrm>
            <a:off x="7639948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6" name="Text Placeholder 3"/>
          <p:cNvSpPr>
            <a:spLocks noGrp="1"/>
          </p:cNvSpPr>
          <p:nvPr>
            <p:ph type="body" sz="quarter" idx="30"/>
          </p:nvPr>
        </p:nvSpPr>
        <p:spPr>
          <a:xfrm>
            <a:off x="9076817" y="205287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7" name="Text Placeholder 27"/>
          <p:cNvSpPr>
            <a:spLocks noGrp="1"/>
          </p:cNvSpPr>
          <p:nvPr>
            <p:ph type="body" sz="quarter" idx="34"/>
          </p:nvPr>
        </p:nvSpPr>
        <p:spPr>
          <a:xfrm>
            <a:off x="463551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8" name="Text Placeholder 27"/>
          <p:cNvSpPr>
            <a:spLocks noGrp="1"/>
          </p:cNvSpPr>
          <p:nvPr>
            <p:ph type="body" sz="quarter" idx="35"/>
          </p:nvPr>
        </p:nvSpPr>
        <p:spPr>
          <a:xfrm>
            <a:off x="1892480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9" name="Text Placeholder 27"/>
          <p:cNvSpPr>
            <a:spLocks noGrp="1"/>
          </p:cNvSpPr>
          <p:nvPr>
            <p:ph type="body" sz="quarter" idx="36"/>
          </p:nvPr>
        </p:nvSpPr>
        <p:spPr>
          <a:xfrm>
            <a:off x="3329347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0" name="Text Placeholder 27"/>
          <p:cNvSpPr>
            <a:spLocks noGrp="1"/>
          </p:cNvSpPr>
          <p:nvPr>
            <p:ph type="body" sz="quarter" idx="37"/>
          </p:nvPr>
        </p:nvSpPr>
        <p:spPr>
          <a:xfrm>
            <a:off x="4766214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1" name="Text Placeholder 27"/>
          <p:cNvSpPr>
            <a:spLocks noGrp="1"/>
          </p:cNvSpPr>
          <p:nvPr>
            <p:ph type="body" sz="quarter" idx="38"/>
          </p:nvPr>
        </p:nvSpPr>
        <p:spPr>
          <a:xfrm>
            <a:off x="6203081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2" name="Text Placeholder 27"/>
          <p:cNvSpPr>
            <a:spLocks noGrp="1"/>
          </p:cNvSpPr>
          <p:nvPr>
            <p:ph type="body" sz="quarter" idx="39"/>
          </p:nvPr>
        </p:nvSpPr>
        <p:spPr>
          <a:xfrm>
            <a:off x="7639948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3" name="Text Placeholder 27"/>
          <p:cNvSpPr>
            <a:spLocks noGrp="1"/>
          </p:cNvSpPr>
          <p:nvPr>
            <p:ph type="body" sz="quarter" idx="40"/>
          </p:nvPr>
        </p:nvSpPr>
        <p:spPr>
          <a:xfrm>
            <a:off x="9076817" y="205287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44"/>
          </p:nvPr>
        </p:nvSpPr>
        <p:spPr>
          <a:xfrm>
            <a:off x="463551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5" name="Text Placeholder 3"/>
          <p:cNvSpPr>
            <a:spLocks noGrp="1"/>
          </p:cNvSpPr>
          <p:nvPr>
            <p:ph type="body" sz="quarter" idx="45"/>
          </p:nvPr>
        </p:nvSpPr>
        <p:spPr>
          <a:xfrm>
            <a:off x="1892480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6" name="Text Placeholder 3"/>
          <p:cNvSpPr>
            <a:spLocks noGrp="1"/>
          </p:cNvSpPr>
          <p:nvPr>
            <p:ph type="body" sz="quarter" idx="46"/>
          </p:nvPr>
        </p:nvSpPr>
        <p:spPr>
          <a:xfrm>
            <a:off x="3329347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7" name="Text Placeholder 3"/>
          <p:cNvSpPr>
            <a:spLocks noGrp="1"/>
          </p:cNvSpPr>
          <p:nvPr>
            <p:ph type="body" sz="quarter" idx="47"/>
          </p:nvPr>
        </p:nvSpPr>
        <p:spPr>
          <a:xfrm>
            <a:off x="4766214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8" name="Text Placeholder 3"/>
          <p:cNvSpPr>
            <a:spLocks noGrp="1"/>
          </p:cNvSpPr>
          <p:nvPr>
            <p:ph type="body" sz="quarter" idx="48"/>
          </p:nvPr>
        </p:nvSpPr>
        <p:spPr>
          <a:xfrm>
            <a:off x="6203081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9" name="Text Placeholder 3"/>
          <p:cNvSpPr>
            <a:spLocks noGrp="1"/>
          </p:cNvSpPr>
          <p:nvPr>
            <p:ph type="body" sz="quarter" idx="49"/>
          </p:nvPr>
        </p:nvSpPr>
        <p:spPr>
          <a:xfrm>
            <a:off x="7639948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0" name="Text Placeholder 3"/>
          <p:cNvSpPr>
            <a:spLocks noGrp="1"/>
          </p:cNvSpPr>
          <p:nvPr>
            <p:ph type="body" sz="quarter" idx="50"/>
          </p:nvPr>
        </p:nvSpPr>
        <p:spPr>
          <a:xfrm>
            <a:off x="9076817" y="4921882"/>
            <a:ext cx="1435608" cy="1435608"/>
          </a:xfrm>
        </p:spPr>
        <p:txBody>
          <a:bodyPr lIns="91440" tIns="91440" rIns="91440" bIns="91440" anchor="b" anchorCtr="0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140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1" name="Text Placeholder 27"/>
          <p:cNvSpPr>
            <a:spLocks noGrp="1"/>
          </p:cNvSpPr>
          <p:nvPr>
            <p:ph type="body" sz="quarter" idx="54"/>
          </p:nvPr>
        </p:nvSpPr>
        <p:spPr>
          <a:xfrm>
            <a:off x="463551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2" name="Text Placeholder 27"/>
          <p:cNvSpPr>
            <a:spLocks noGrp="1"/>
          </p:cNvSpPr>
          <p:nvPr>
            <p:ph type="body" sz="quarter" idx="55"/>
          </p:nvPr>
        </p:nvSpPr>
        <p:spPr>
          <a:xfrm>
            <a:off x="1892480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3" name="Text Placeholder 27"/>
          <p:cNvSpPr>
            <a:spLocks noGrp="1"/>
          </p:cNvSpPr>
          <p:nvPr>
            <p:ph type="body" sz="quarter" idx="56"/>
          </p:nvPr>
        </p:nvSpPr>
        <p:spPr>
          <a:xfrm>
            <a:off x="3329347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4" name="Text Placeholder 27"/>
          <p:cNvSpPr>
            <a:spLocks noGrp="1"/>
          </p:cNvSpPr>
          <p:nvPr>
            <p:ph type="body" sz="quarter" idx="57"/>
          </p:nvPr>
        </p:nvSpPr>
        <p:spPr>
          <a:xfrm>
            <a:off x="4766214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5" name="Text Placeholder 27"/>
          <p:cNvSpPr>
            <a:spLocks noGrp="1"/>
          </p:cNvSpPr>
          <p:nvPr>
            <p:ph type="body" sz="quarter" idx="58"/>
          </p:nvPr>
        </p:nvSpPr>
        <p:spPr>
          <a:xfrm>
            <a:off x="6203081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6" name="Text Placeholder 27"/>
          <p:cNvSpPr>
            <a:spLocks noGrp="1"/>
          </p:cNvSpPr>
          <p:nvPr>
            <p:ph type="body" sz="quarter" idx="59"/>
          </p:nvPr>
        </p:nvSpPr>
        <p:spPr>
          <a:xfrm>
            <a:off x="7639948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7" name="Text Placeholder 27"/>
          <p:cNvSpPr>
            <a:spLocks noGrp="1"/>
          </p:cNvSpPr>
          <p:nvPr>
            <p:ph type="body" sz="quarter" idx="60"/>
          </p:nvPr>
        </p:nvSpPr>
        <p:spPr>
          <a:xfrm>
            <a:off x="9076817" y="4921881"/>
            <a:ext cx="1435608" cy="365760"/>
          </a:xfrm>
        </p:spPr>
        <p:txBody>
          <a:bodyPr lIns="91440" tIns="91440" rIns="91440">
            <a:noAutofit/>
          </a:bodyPr>
          <a:lstStyle>
            <a:lvl1pPr marL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85000"/>
              </a:lnSpc>
              <a:spcAft>
                <a:spcPts val="0"/>
              </a:spcAft>
              <a:buFontTx/>
              <a:buNone/>
              <a:defRPr sz="1800" b="1" i="0" cap="all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99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4" y="421865"/>
            <a:ext cx="10058400" cy="365760"/>
          </a:xfrm>
        </p:spPr>
        <p:txBody>
          <a:bodyPr/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4025" y="783142"/>
            <a:ext cx="10058400" cy="365760"/>
          </a:xfrm>
        </p:spPr>
        <p:txBody>
          <a:bodyPr>
            <a:noAutofit/>
          </a:bodyPr>
          <a:lstStyle>
            <a:lvl1pPr mar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cap="all">
                <a:solidFill>
                  <a:schemeClr val="tx2"/>
                </a:solidFill>
                <a:latin typeface="Effra Light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2pPr>
            <a:lvl3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3pPr>
            <a:lvl4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4pPr>
            <a:lvl5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cap="all">
                <a:solidFill>
                  <a:schemeClr val="tx2"/>
                </a:solidFill>
                <a:latin typeface="Effra Light"/>
              </a:defRPr>
            </a:lvl5pPr>
            <a:lvl6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6pPr>
            <a:lvl7pPr marL="0" indent="0">
              <a:lnSpc>
                <a:spcPts val="2800"/>
              </a:lnSpc>
              <a:spcAft>
                <a:spcPts val="400"/>
              </a:spcAft>
              <a:buFontTx/>
              <a:buNone/>
              <a:defRPr sz="2800" b="0" i="0" cap="all">
                <a:latin typeface="Effra Light"/>
                <a:cs typeface="Effra Light"/>
              </a:defRPr>
            </a:lvl7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897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519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it-IT"/>
              <a:t>Instructor Resource|Machine Overview_Components_ and Consumables Resource| 05/2020</a:t>
            </a:r>
            <a:endParaRPr lang="it-IT" alt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1471A96-5C21-4548-8C12-CFAEB0705058}" type="slidenum">
              <a:rPr lang="it-IT" altLang="it-IT"/>
              <a:pPr/>
              <a:t>‹#›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7283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 userDrawn="1"/>
        </p:nvSpPr>
        <p:spPr>
          <a:xfrm>
            <a:off x="454025" y="455613"/>
            <a:ext cx="10058400" cy="6291072"/>
          </a:xfrm>
          <a:prstGeom prst="frame">
            <a:avLst>
              <a:gd name="adj1" fmla="val 181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850392"/>
            <a:ext cx="7086600" cy="5257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470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6">
          <p15:clr>
            <a:srgbClr val="FBAE40"/>
          </p15:clr>
        </p15:guide>
        <p15:guide id="2" pos="57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858000" y="4114800"/>
            <a:ext cx="4114800" cy="4114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243" y="6767864"/>
            <a:ext cx="3016081" cy="1372836"/>
          </a:xfrm>
          <a:prstGeom prst="rect">
            <a:avLst/>
          </a:prstGeom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4024" y="1536192"/>
            <a:ext cx="5484369" cy="434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4026" y="7004304"/>
            <a:ext cx="5484368" cy="8349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1800" b="0" i="0">
                <a:solidFill>
                  <a:schemeClr val="tx2"/>
                </a:solidFill>
                <a:latin typeface="+mn-lt"/>
                <a:cs typeface="Effra Light"/>
              </a:defRPr>
            </a:lvl1pPr>
            <a:lvl2pPr>
              <a:lnSpc>
                <a:spcPct val="100000"/>
              </a:lnSpc>
              <a:defRPr sz="1800" b="1">
                <a:solidFill>
                  <a:schemeClr val="tx2"/>
                </a:solidFill>
                <a:latin typeface="+mn-lt"/>
              </a:defRPr>
            </a:lvl2pPr>
            <a:lvl3pPr>
              <a:lnSpc>
                <a:spcPct val="100000"/>
              </a:lnSpc>
              <a:defRPr sz="1800" b="0">
                <a:solidFill>
                  <a:schemeClr val="tx2"/>
                </a:solidFill>
                <a:latin typeface="+mn-lt"/>
              </a:defRPr>
            </a:lvl3pPr>
            <a:lvl4pPr>
              <a:lnSpc>
                <a:spcPct val="100000"/>
              </a:lnSpc>
              <a:defRPr sz="1800">
                <a:solidFill>
                  <a:schemeClr val="tx2"/>
                </a:solidFill>
                <a:latin typeface="+mn-lt"/>
              </a:defRPr>
            </a:lvl4pPr>
            <a:lvl5pPr>
              <a:lnSpc>
                <a:spcPct val="100000"/>
              </a:lnSpc>
              <a:defRPr sz="1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9360" y="415756"/>
            <a:ext cx="5486400" cy="2286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2pPr>
            <a:lvl3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3pPr>
            <a:lvl4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4pPr>
            <a:lvl5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6858000" y="0"/>
            <a:ext cx="4114800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6858000" y="0"/>
            <a:ext cx="4114800" cy="4114800"/>
          </a:xfrm>
          <a:prstGeom prst="rect">
            <a:avLst/>
          </a:prstGeom>
          <a:noFill/>
        </p:spPr>
        <p:txBody>
          <a:bodyPr vert="horz" lIns="91440" tIns="45720" rIns="91440" bIns="45720">
            <a:normAutofit/>
          </a:bodyPr>
          <a:lstStyle>
            <a:lvl1pPr>
              <a:defRPr sz="1800" b="0" i="0">
                <a:solidFill>
                  <a:schemeClr val="tx2"/>
                </a:solidFill>
                <a:latin typeface="Effra Light"/>
                <a:cs typeface="Effra Light"/>
              </a:defRPr>
            </a:lvl1pPr>
          </a:lstStyle>
          <a:p>
            <a:r>
              <a:rPr lang="en-US" dirty="0"/>
              <a:t>Add photo or leave as solid Color</a:t>
            </a:r>
          </a:p>
        </p:txBody>
      </p:sp>
    </p:spTree>
    <p:extLst>
      <p:ext uri="{BB962C8B-B14F-4D97-AF65-F5344CB8AC3E}">
        <p14:creationId xmlns:p14="http://schemas.microsoft.com/office/powerpoint/2010/main" val="523765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1472184"/>
            <a:ext cx="8227543" cy="5257800"/>
          </a:xfrm>
        </p:spPr>
        <p:txBody>
          <a:bodyPr>
            <a:normAutofit/>
          </a:bodyPr>
          <a:lstStyle>
            <a:lvl1pPr>
              <a:defRPr sz="10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4026" y="7004304"/>
            <a:ext cx="5486400" cy="882396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ct val="100000"/>
              </a:lnSpc>
              <a:defRPr sz="1800" b="0">
                <a:solidFill>
                  <a:schemeClr val="accent2"/>
                </a:solidFill>
                <a:latin typeface="+mn-lt"/>
              </a:defRPr>
            </a:lvl1pPr>
            <a:lvl2pPr>
              <a:lnSpc>
                <a:spcPct val="100000"/>
              </a:lnSpc>
              <a:defRPr sz="1800" b="1">
                <a:solidFill>
                  <a:schemeClr val="accent2"/>
                </a:solidFill>
                <a:latin typeface="+mn-lt"/>
              </a:defRPr>
            </a:lvl2pPr>
            <a:lvl3pPr>
              <a:lnSpc>
                <a:spcPct val="100000"/>
              </a:lnSpc>
              <a:defRPr sz="1800">
                <a:solidFill>
                  <a:schemeClr val="accent2"/>
                </a:solidFill>
                <a:latin typeface="+mn-lt"/>
              </a:defRPr>
            </a:lvl3pPr>
            <a:lvl4pPr>
              <a:lnSpc>
                <a:spcPct val="100000"/>
              </a:lnSpc>
              <a:defRPr sz="1800">
                <a:solidFill>
                  <a:schemeClr val="accent2"/>
                </a:solidFill>
                <a:latin typeface="+mn-lt"/>
              </a:defRPr>
            </a:lvl4pPr>
            <a:lvl5pPr>
              <a:lnSpc>
                <a:spcPct val="100000"/>
              </a:lnSpc>
              <a:defRPr sz="180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9360" y="415756"/>
            <a:ext cx="5486400" cy="2286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2pPr>
            <a:lvl3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3pPr>
            <a:lvl4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4pPr>
            <a:lvl5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7234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25"/>
          <a:stretch/>
        </p:blipFill>
        <p:spPr>
          <a:xfrm>
            <a:off x="7314251" y="1197864"/>
            <a:ext cx="3658549" cy="53291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1472184"/>
            <a:ext cx="6860226" cy="5257800"/>
          </a:xfrm>
        </p:spPr>
        <p:txBody>
          <a:bodyPr>
            <a:normAutofit/>
          </a:bodyPr>
          <a:lstStyle>
            <a:lvl1pPr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4026" y="7004304"/>
            <a:ext cx="5486400" cy="882396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ct val="100000"/>
              </a:lnSpc>
              <a:defRPr sz="1800" b="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defRPr sz="1800" b="1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00000"/>
              </a:lnSpc>
              <a:defRPr sz="18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00000"/>
              </a:lnSpc>
              <a:defRPr sz="18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00000"/>
              </a:lnSpc>
              <a:defRPr sz="1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9360" y="415756"/>
            <a:ext cx="5486400" cy="2286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1701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 userDrawn="1"/>
        </p:nvSpPr>
        <p:spPr>
          <a:xfrm>
            <a:off x="454025" y="455613"/>
            <a:ext cx="10058400" cy="6291072"/>
          </a:xfrm>
          <a:prstGeom prst="frame">
            <a:avLst>
              <a:gd name="adj1" fmla="val 181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850392"/>
            <a:ext cx="7086600" cy="5257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0893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6" userDrawn="1">
          <p15:clr>
            <a:srgbClr val="FBAE40"/>
          </p15:clr>
        </p15:guide>
        <p15:guide id="2" pos="57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 userDrawn="1"/>
        </p:nvSpPr>
        <p:spPr>
          <a:xfrm>
            <a:off x="454024" y="455613"/>
            <a:ext cx="10058401" cy="6286500"/>
          </a:xfrm>
          <a:prstGeom prst="frame">
            <a:avLst>
              <a:gd name="adj1" fmla="val 1811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850392"/>
            <a:ext cx="7086600" cy="5257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1913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6" userDrawn="1">
          <p15:clr>
            <a:srgbClr val="FBAE40"/>
          </p15:clr>
        </p15:guide>
        <p15:guide id="2" orient="horz" pos="576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6858000" y="0"/>
            <a:ext cx="4114800" cy="41148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>
            <a:normAutofit/>
          </a:bodyPr>
          <a:lstStyle>
            <a:lvl1pPr>
              <a:defRPr sz="1800" b="0" i="0">
                <a:solidFill>
                  <a:schemeClr val="tx2"/>
                </a:solidFill>
                <a:latin typeface="Effra Light"/>
                <a:cs typeface="Effra Light"/>
              </a:defRPr>
            </a:lvl1pPr>
          </a:lstStyle>
          <a:p>
            <a:r>
              <a:rPr lang="en-US" dirty="0"/>
              <a:t>Add photo or leave as solid Color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858000" y="4114800"/>
            <a:ext cx="4114800" cy="4114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243" y="6767864"/>
            <a:ext cx="3016081" cy="1372836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4024" y="1597028"/>
            <a:ext cx="5479011" cy="4338289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70000"/>
              </a:lnSpc>
              <a:defRPr/>
            </a:lvl1pPr>
            <a:lvl2pPr>
              <a:lnSpc>
                <a:spcPct val="70000"/>
              </a:lnSpc>
              <a:defRPr/>
            </a:lvl2pPr>
            <a:lvl3pPr>
              <a:lnSpc>
                <a:spcPct val="70000"/>
              </a:lnSpc>
              <a:defRPr/>
            </a:lvl3pPr>
            <a:lvl4pPr>
              <a:lnSpc>
                <a:spcPct val="70000"/>
              </a:lnSpc>
              <a:defRPr/>
            </a:lvl4pPr>
            <a:lvl5pPr>
              <a:lnSpc>
                <a:spcPct val="7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4024" y="7122210"/>
            <a:ext cx="5479011" cy="714608"/>
          </a:xfrm>
        </p:spPr>
        <p:txBody>
          <a:bodyPr>
            <a:normAutofit/>
          </a:bodyPr>
          <a:lstStyle>
            <a:lvl1pPr>
              <a:lnSpc>
                <a:spcPts val="1800"/>
              </a:lnSpc>
              <a:defRPr sz="1800" b="0" i="0">
                <a:solidFill>
                  <a:schemeClr val="tx2"/>
                </a:solidFill>
                <a:latin typeface="+mn-lt"/>
                <a:cs typeface="Effra Light"/>
              </a:defRPr>
            </a:lvl1pPr>
            <a:lvl2pPr>
              <a:lnSpc>
                <a:spcPts val="1800"/>
              </a:lnSpc>
              <a:defRPr sz="1800" b="1">
                <a:solidFill>
                  <a:schemeClr val="tx2"/>
                </a:solidFill>
                <a:latin typeface="+mn-lt"/>
              </a:defRPr>
            </a:lvl2pPr>
            <a:lvl3pPr>
              <a:lnSpc>
                <a:spcPts val="1800"/>
              </a:lnSpc>
              <a:defRPr sz="1800" b="0">
                <a:solidFill>
                  <a:schemeClr val="tx2"/>
                </a:solidFill>
                <a:latin typeface="+mn-lt"/>
              </a:defRPr>
            </a:lvl3pPr>
            <a:lvl4pPr>
              <a:lnSpc>
                <a:spcPts val="1800"/>
              </a:lnSpc>
              <a:defRPr sz="1800">
                <a:solidFill>
                  <a:schemeClr val="tx2"/>
                </a:solidFill>
                <a:latin typeface="+mn-lt"/>
              </a:defRPr>
            </a:lvl4pPr>
            <a:lvl5pPr>
              <a:lnSpc>
                <a:spcPts val="1800"/>
              </a:lnSpc>
              <a:defRPr sz="1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9360" y="415756"/>
            <a:ext cx="5486400" cy="2286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2pPr>
            <a:lvl3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3pPr>
            <a:lvl4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4pPr>
            <a:lvl5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4872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Titl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4025" y="1597024"/>
            <a:ext cx="8229600" cy="52578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ct val="70000"/>
              </a:lnSpc>
              <a:defRPr sz="10000" b="1" i="0" baseline="0">
                <a:solidFill>
                  <a:schemeClr val="tx2"/>
                </a:solidFill>
                <a:latin typeface="+mj-lt"/>
                <a:cs typeface="Effra"/>
              </a:defRPr>
            </a:lvl1pPr>
            <a:lvl2pPr>
              <a:lnSpc>
                <a:spcPct val="70000"/>
              </a:lnSpc>
              <a:defRPr sz="10000" b="0" baseline="0">
                <a:solidFill>
                  <a:schemeClr val="tx2"/>
                </a:solidFill>
                <a:latin typeface="Effra Light"/>
                <a:cs typeface="Effra Light"/>
              </a:defRPr>
            </a:lvl2pPr>
            <a:lvl3pPr>
              <a:lnSpc>
                <a:spcPct val="70000"/>
              </a:lnSpc>
              <a:defRPr sz="10000" b="1" i="0" baseline="0">
                <a:solidFill>
                  <a:schemeClr val="bg1"/>
                </a:solidFill>
                <a:latin typeface="+mj-lt"/>
              </a:defRPr>
            </a:lvl3pPr>
            <a:lvl4pPr>
              <a:lnSpc>
                <a:spcPct val="70000"/>
              </a:lnSpc>
              <a:defRPr sz="10000" b="1" baseline="0">
                <a:latin typeface="+mj-lt"/>
              </a:defRPr>
            </a:lvl4pPr>
            <a:lvl5pPr>
              <a:lnSpc>
                <a:spcPct val="70000"/>
              </a:lnSpc>
              <a:defRPr sz="10000" baseline="0">
                <a:solidFill>
                  <a:schemeClr val="tx2"/>
                </a:solidFill>
                <a:latin typeface="Effr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4025" y="7119497"/>
            <a:ext cx="4572000" cy="68989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ts val="1800"/>
              </a:lnSpc>
              <a:defRPr sz="1800" b="0">
                <a:solidFill>
                  <a:schemeClr val="tx2"/>
                </a:solidFill>
                <a:latin typeface="+mn-lt"/>
              </a:defRPr>
            </a:lvl1pPr>
            <a:lvl2pPr>
              <a:lnSpc>
                <a:spcPts val="1800"/>
              </a:lnSpc>
              <a:defRPr sz="1800" b="1">
                <a:solidFill>
                  <a:schemeClr val="tx2"/>
                </a:solidFill>
                <a:latin typeface="+mn-lt"/>
              </a:defRPr>
            </a:lvl2pPr>
            <a:lvl3pPr>
              <a:lnSpc>
                <a:spcPts val="1800"/>
              </a:lnSpc>
              <a:defRPr sz="1800">
                <a:solidFill>
                  <a:schemeClr val="tx2"/>
                </a:solidFill>
                <a:latin typeface="+mn-lt"/>
              </a:defRPr>
            </a:lvl3pPr>
            <a:lvl4pPr>
              <a:lnSpc>
                <a:spcPts val="1800"/>
              </a:lnSpc>
              <a:defRPr sz="1800">
                <a:solidFill>
                  <a:schemeClr val="tx2"/>
                </a:solidFill>
                <a:latin typeface="+mn-lt"/>
              </a:defRPr>
            </a:lvl4pPr>
            <a:lvl5pPr>
              <a:lnSpc>
                <a:spcPts val="1800"/>
              </a:lnSpc>
              <a:defRPr sz="18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9360" y="415756"/>
            <a:ext cx="5486400" cy="2286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2pPr>
            <a:lvl3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3pPr>
            <a:lvl4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4pPr>
            <a:lvl5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989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243" y="6767864"/>
            <a:ext cx="3016081" cy="13728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4025" y="1597024"/>
            <a:ext cx="8229600" cy="52578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ct val="70000"/>
              </a:lnSpc>
              <a:defRPr sz="10000" b="1" i="0" baseline="0">
                <a:solidFill>
                  <a:schemeClr val="tx1"/>
                </a:solidFill>
                <a:latin typeface="+mj-lt"/>
                <a:cs typeface="Effra"/>
              </a:defRPr>
            </a:lvl1pPr>
            <a:lvl2pPr>
              <a:lnSpc>
                <a:spcPct val="70000"/>
              </a:lnSpc>
              <a:defRPr sz="10000" b="0" baseline="0">
                <a:solidFill>
                  <a:schemeClr val="tx1"/>
                </a:solidFill>
                <a:latin typeface="Effra Light"/>
                <a:cs typeface="Effra Light"/>
              </a:defRPr>
            </a:lvl2pPr>
            <a:lvl3pPr>
              <a:lnSpc>
                <a:spcPct val="70000"/>
              </a:lnSpc>
              <a:defRPr sz="10000" b="1" i="0" baseline="0">
                <a:solidFill>
                  <a:srgbClr val="77BC1F"/>
                </a:solidFill>
              </a:defRPr>
            </a:lvl3pPr>
            <a:lvl4pPr>
              <a:lnSpc>
                <a:spcPct val="70000"/>
              </a:lnSpc>
              <a:defRPr sz="10000" b="1" baseline="0"/>
            </a:lvl4pPr>
            <a:lvl5pPr>
              <a:lnSpc>
                <a:spcPct val="70000"/>
              </a:lnSpc>
              <a:defRPr sz="10000" baseline="0">
                <a:latin typeface="Effr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4024" y="7119079"/>
            <a:ext cx="4572000" cy="910628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ts val="1800"/>
              </a:lnSpc>
              <a:defRPr sz="1800" b="0">
                <a:solidFill>
                  <a:schemeClr val="accent1"/>
                </a:solidFill>
                <a:latin typeface="+mn-lt"/>
              </a:defRPr>
            </a:lvl1pPr>
            <a:lvl2pPr>
              <a:lnSpc>
                <a:spcPts val="1800"/>
              </a:lnSpc>
              <a:defRPr sz="1800" b="1">
                <a:solidFill>
                  <a:schemeClr val="accent1"/>
                </a:solidFill>
                <a:latin typeface="+mn-lt"/>
              </a:defRPr>
            </a:lvl2pPr>
            <a:lvl3pPr>
              <a:lnSpc>
                <a:spcPts val="1800"/>
              </a:lnSpc>
              <a:defRPr sz="1800" b="0">
                <a:solidFill>
                  <a:schemeClr val="accent1"/>
                </a:solidFill>
              </a:defRPr>
            </a:lvl3pPr>
            <a:lvl4pPr>
              <a:lnSpc>
                <a:spcPts val="1800"/>
              </a:lnSpc>
              <a:defRPr sz="1800">
                <a:solidFill>
                  <a:schemeClr val="accent1"/>
                </a:solidFill>
                <a:latin typeface="+mn-lt"/>
              </a:defRPr>
            </a:lvl4pPr>
            <a:lvl5pPr>
              <a:lnSpc>
                <a:spcPts val="1800"/>
              </a:lnSpc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9360" y="415756"/>
            <a:ext cx="5486400" cy="2286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2pPr>
            <a:lvl3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3pPr>
            <a:lvl4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4pPr>
            <a:lvl5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1966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Title 4 (Photo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5829300" y="1597024"/>
            <a:ext cx="4343350" cy="44577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ct val="70000"/>
              </a:lnSpc>
              <a:defRPr sz="6700" b="1" i="0" baseline="0">
                <a:solidFill>
                  <a:schemeClr val="bg2"/>
                </a:solidFill>
                <a:latin typeface="+mj-lt"/>
                <a:cs typeface="Effra"/>
              </a:defRPr>
            </a:lvl1pPr>
            <a:lvl2pPr>
              <a:lnSpc>
                <a:spcPct val="70000"/>
              </a:lnSpc>
              <a:defRPr sz="6700" b="0" baseline="0">
                <a:solidFill>
                  <a:schemeClr val="tx1"/>
                </a:solidFill>
                <a:latin typeface="Effra Light"/>
                <a:cs typeface="Effra Light"/>
              </a:defRPr>
            </a:lvl2pPr>
            <a:lvl3pPr>
              <a:lnSpc>
                <a:spcPct val="70000"/>
              </a:lnSpc>
              <a:defRPr sz="6700" b="1" i="0" baseline="0">
                <a:solidFill>
                  <a:schemeClr val="bg1"/>
                </a:solidFill>
              </a:defRPr>
            </a:lvl3pPr>
            <a:lvl4pPr>
              <a:lnSpc>
                <a:spcPct val="70000"/>
              </a:lnSpc>
              <a:defRPr sz="6700" b="1" baseline="0">
                <a:solidFill>
                  <a:schemeClr val="bg2"/>
                </a:solidFill>
              </a:defRPr>
            </a:lvl4pPr>
            <a:lvl5pPr>
              <a:lnSpc>
                <a:spcPct val="70000"/>
              </a:lnSpc>
              <a:defRPr sz="6700" baseline="0">
                <a:solidFill>
                  <a:schemeClr val="bg2"/>
                </a:solidFill>
                <a:latin typeface="Effr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8229600"/>
          </a:xfrm>
          <a:prstGeom prst="rect">
            <a:avLst/>
          </a:prstGeom>
        </p:spPr>
        <p:txBody>
          <a:bodyPr vert="horz" lIns="1371600" rIns="1371600" anchor="ctr">
            <a:normAutofit/>
          </a:bodyPr>
          <a:lstStyle>
            <a:lvl1pPr>
              <a:defRPr sz="1800" b="0" i="0" baseline="0">
                <a:solidFill>
                  <a:schemeClr val="tx2"/>
                </a:solidFill>
                <a:latin typeface="Effra Light"/>
                <a:cs typeface="Effra Light"/>
              </a:defRPr>
            </a:lvl1pPr>
          </a:lstStyle>
          <a:p>
            <a:r>
              <a:rPr lang="en-US" dirty="0"/>
              <a:t>Note that the frame device sits on top of the slide; It will need to be pasted onto any new title 4 slide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5822050" y="965375"/>
            <a:ext cx="4350600" cy="2286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2pPr>
            <a:lvl3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3pPr>
            <a:lvl4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4pPr>
            <a:lvl5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4920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Title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25"/>
          <a:stretch/>
        </p:blipFill>
        <p:spPr>
          <a:xfrm>
            <a:off x="7314251" y="1197864"/>
            <a:ext cx="3658549" cy="53291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54025" y="1597024"/>
            <a:ext cx="6860226" cy="525780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ct val="70000"/>
              </a:lnSpc>
              <a:defRPr sz="10000" b="1" i="0" baseline="0">
                <a:solidFill>
                  <a:schemeClr val="tx1"/>
                </a:solidFill>
                <a:latin typeface="+mj-lt"/>
                <a:cs typeface="Effra"/>
              </a:defRPr>
            </a:lvl1pPr>
            <a:lvl2pPr>
              <a:lnSpc>
                <a:spcPct val="70000"/>
              </a:lnSpc>
              <a:defRPr sz="10000" b="0" baseline="0">
                <a:solidFill>
                  <a:schemeClr val="tx1"/>
                </a:solidFill>
                <a:latin typeface="Effra Light"/>
                <a:cs typeface="Effra Light"/>
              </a:defRPr>
            </a:lvl2pPr>
            <a:lvl3pPr>
              <a:lnSpc>
                <a:spcPct val="70000"/>
              </a:lnSpc>
              <a:defRPr sz="10000" b="1" i="0" baseline="0">
                <a:solidFill>
                  <a:schemeClr val="bg2"/>
                </a:solidFill>
                <a:latin typeface="+mj-lt"/>
              </a:defRPr>
            </a:lvl3pPr>
            <a:lvl4pPr>
              <a:lnSpc>
                <a:spcPct val="70000"/>
              </a:lnSpc>
              <a:defRPr sz="10000" b="1" baseline="0">
                <a:solidFill>
                  <a:schemeClr val="tx1"/>
                </a:solidFill>
                <a:latin typeface="+mj-lt"/>
              </a:defRPr>
            </a:lvl4pPr>
            <a:lvl5pPr>
              <a:lnSpc>
                <a:spcPct val="70000"/>
              </a:lnSpc>
              <a:defRPr sz="10000" baseline="0">
                <a:solidFill>
                  <a:schemeClr val="tx1"/>
                </a:solidFill>
                <a:latin typeface="Effr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54025" y="7119497"/>
            <a:ext cx="4572000" cy="689890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>
              <a:lnSpc>
                <a:spcPts val="1800"/>
              </a:lnSpc>
              <a:defRPr sz="1800" b="0">
                <a:solidFill>
                  <a:schemeClr val="tx1"/>
                </a:solidFill>
                <a:latin typeface="Effra"/>
              </a:defRPr>
            </a:lvl1pPr>
            <a:lvl2pPr>
              <a:lnSpc>
                <a:spcPts val="1800"/>
              </a:lnSpc>
              <a:defRPr sz="1800" b="1">
                <a:solidFill>
                  <a:schemeClr val="tx1"/>
                </a:solidFill>
                <a:latin typeface="+mn-lt"/>
              </a:defRPr>
            </a:lvl2pPr>
            <a:lvl3pPr>
              <a:lnSpc>
                <a:spcPts val="1800"/>
              </a:lnSpc>
              <a:defRPr sz="1800">
                <a:solidFill>
                  <a:schemeClr val="tx1"/>
                </a:solidFill>
                <a:latin typeface="+mn-lt"/>
              </a:defRPr>
            </a:lvl3pPr>
            <a:lvl4pPr>
              <a:lnSpc>
                <a:spcPts val="1800"/>
              </a:lnSpc>
              <a:defRPr sz="1800">
                <a:solidFill>
                  <a:schemeClr val="tx1"/>
                </a:solidFill>
                <a:latin typeface="+mn-lt"/>
              </a:defRPr>
            </a:lvl4pPr>
            <a:lvl5pPr>
              <a:lnSpc>
                <a:spcPts val="1800"/>
              </a:lnSpc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9360" y="415756"/>
            <a:ext cx="5486400" cy="2286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2pPr>
            <a:lvl3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3pPr>
            <a:lvl4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4pPr>
            <a:lvl5pPr>
              <a:lnSpc>
                <a:spcPct val="100000"/>
              </a:lnSpc>
              <a:buFontTx/>
              <a:buNone/>
              <a:defRPr sz="1200" b="0" i="0" cap="none"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4467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Divid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8" name="Frame 7"/>
          <p:cNvSpPr/>
          <p:nvPr userDrawn="1"/>
        </p:nvSpPr>
        <p:spPr>
          <a:xfrm>
            <a:off x="454024" y="455613"/>
            <a:ext cx="10058401" cy="6286500"/>
          </a:xfrm>
          <a:prstGeom prst="frame">
            <a:avLst>
              <a:gd name="adj1" fmla="val 181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1" y="-357710"/>
            <a:ext cx="3083719" cy="1050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399" y="914400"/>
            <a:ext cx="7086600" cy="5257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70000"/>
              </a:lnSpc>
              <a:defRPr sz="5200" b="1" i="0">
                <a:solidFill>
                  <a:srgbClr val="FFCE00"/>
                </a:solidFill>
                <a:latin typeface="+mj-lt"/>
              </a:defRPr>
            </a:lvl1pPr>
            <a:lvl2pPr>
              <a:lnSpc>
                <a:spcPct val="70000"/>
              </a:lnSpc>
              <a:defRPr sz="5200" b="0" i="0">
                <a:solidFill>
                  <a:schemeClr val="bg1"/>
                </a:solidFill>
                <a:latin typeface="Effra Light"/>
              </a:defRPr>
            </a:lvl2pPr>
            <a:lvl3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+mj-lt"/>
              </a:defRPr>
            </a:lvl3pPr>
            <a:lvl4pPr>
              <a:lnSpc>
                <a:spcPct val="70000"/>
              </a:lnSpc>
              <a:defRPr sz="5200" b="1" i="0">
                <a:solidFill>
                  <a:schemeClr val="tx2"/>
                </a:solidFill>
                <a:latin typeface="+mj-lt"/>
              </a:defRPr>
            </a:lvl4pPr>
            <a:lvl5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497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Divi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840" y="6766560"/>
            <a:ext cx="3016250" cy="1372914"/>
          </a:xfrm>
          <a:prstGeom prst="rect">
            <a:avLst/>
          </a:prstGeom>
        </p:spPr>
      </p:pic>
      <p:sp>
        <p:nvSpPr>
          <p:cNvPr id="8" name="Frame 7"/>
          <p:cNvSpPr/>
          <p:nvPr userDrawn="1"/>
        </p:nvSpPr>
        <p:spPr>
          <a:xfrm>
            <a:off x="454024" y="455613"/>
            <a:ext cx="10058401" cy="6286500"/>
          </a:xfrm>
          <a:prstGeom prst="frame">
            <a:avLst>
              <a:gd name="adj1" fmla="val 1811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399" y="914399"/>
            <a:ext cx="7086600" cy="5257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70000"/>
              </a:lnSpc>
              <a:defRPr sz="5200" b="1" i="0">
                <a:solidFill>
                  <a:srgbClr val="77BC1F"/>
                </a:solidFill>
                <a:latin typeface="+mj-lt"/>
              </a:defRPr>
            </a:lvl1pPr>
            <a:lvl2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Effra Light"/>
              </a:defRPr>
            </a:lvl2pPr>
            <a:lvl3pPr>
              <a:lnSpc>
                <a:spcPct val="70000"/>
              </a:lnSpc>
              <a:defRPr sz="5200" b="0" i="0">
                <a:solidFill>
                  <a:schemeClr val="accent3"/>
                </a:solidFill>
                <a:latin typeface="+mj-lt"/>
              </a:defRPr>
            </a:lvl3pPr>
            <a:lvl4pPr>
              <a:lnSpc>
                <a:spcPct val="70000"/>
              </a:lnSpc>
              <a:defRPr sz="5200" b="1" i="0">
                <a:solidFill>
                  <a:schemeClr val="tx2"/>
                </a:solidFill>
                <a:latin typeface="+mj-lt"/>
              </a:defRPr>
            </a:lvl4pPr>
            <a:lvl5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6279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Divider 3 (Photo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4025" y="455613"/>
            <a:ext cx="4457700" cy="6629400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70000"/>
              </a:lnSpc>
              <a:defRPr sz="5200" b="1" i="0">
                <a:solidFill>
                  <a:srgbClr val="B0008E"/>
                </a:solidFill>
                <a:latin typeface="+mj-lt"/>
              </a:defRPr>
            </a:lvl1pPr>
            <a:lvl2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Effra Light"/>
              </a:defRPr>
            </a:lvl2pPr>
            <a:lvl3pPr>
              <a:lnSpc>
                <a:spcPct val="70000"/>
              </a:lnSpc>
              <a:defRPr sz="5200" b="0" i="0">
                <a:solidFill>
                  <a:schemeClr val="accent1"/>
                </a:solidFill>
                <a:latin typeface="+mj-lt"/>
              </a:defRPr>
            </a:lvl3pPr>
            <a:lvl4pPr>
              <a:lnSpc>
                <a:spcPct val="70000"/>
              </a:lnSpc>
              <a:defRPr sz="5200" b="1" i="0">
                <a:solidFill>
                  <a:schemeClr val="tx2"/>
                </a:solidFill>
                <a:latin typeface="+mj-lt"/>
              </a:defRPr>
            </a:lvl4pPr>
            <a:lvl5pPr>
              <a:lnSpc>
                <a:spcPct val="70000"/>
              </a:lnSpc>
              <a:defRPr sz="5200" b="0" i="0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5486402" y="0"/>
            <a:ext cx="5486399" cy="82296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marR="0" indent="0" algn="l" defTabSz="548457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chemeClr val="bg2"/>
                </a:solidFill>
                <a:latin typeface="Effra Light"/>
                <a:cs typeface="Effra Light"/>
              </a:defRPr>
            </a:lvl1pPr>
          </a:lstStyle>
          <a:p>
            <a:r>
              <a:rPr lang="en-US" dirty="0"/>
              <a:t>Note that the plus symbol and Logo sit on top of the slide; they will need to be pasted onto any new design Divider 3 slide; dark photo may require a reversed logo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243" y="6767864"/>
            <a:ext cx="3016081" cy="13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46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ed Divider 4 (Photo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4025" y="455613"/>
            <a:ext cx="4457700" cy="6051742"/>
          </a:xfrm>
          <a:prstGeom prst="rect">
            <a:avLst/>
          </a:prstGeom>
        </p:spPr>
        <p:txBody>
          <a:bodyPr vert="horz" lIns="0" tIns="0" rIns="0" bIns="0"/>
          <a:lstStyle>
            <a:lvl1pPr>
              <a:lnSpc>
                <a:spcPct val="70000"/>
              </a:lnSpc>
              <a:defRPr sz="5200" b="1" i="0"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Effra Light"/>
              </a:defRPr>
            </a:lvl2pPr>
            <a:lvl3pPr>
              <a:lnSpc>
                <a:spcPct val="70000"/>
              </a:lnSpc>
              <a:defRPr sz="5200" b="0" i="0">
                <a:solidFill>
                  <a:schemeClr val="accent1"/>
                </a:solidFill>
                <a:latin typeface="+mj-lt"/>
              </a:defRPr>
            </a:lvl3pPr>
            <a:lvl4pPr>
              <a:lnSpc>
                <a:spcPct val="70000"/>
              </a:lnSpc>
              <a:defRPr sz="5200" b="1" i="0">
                <a:solidFill>
                  <a:schemeClr val="tx2"/>
                </a:solidFill>
                <a:latin typeface="+mj-lt"/>
              </a:defRPr>
            </a:lvl4pPr>
            <a:lvl5pPr>
              <a:lnSpc>
                <a:spcPct val="70000"/>
              </a:lnSpc>
              <a:defRPr sz="5200" b="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5486402" y="0"/>
            <a:ext cx="5486399" cy="82296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marR="0" indent="0" algn="l" defTabSz="548457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chemeClr val="accent1"/>
                </a:solidFill>
                <a:latin typeface="Effra Light"/>
                <a:cs typeface="Effra Light"/>
              </a:defRPr>
            </a:lvl1pPr>
          </a:lstStyle>
          <a:p>
            <a:r>
              <a:rPr lang="en-US" dirty="0"/>
              <a:t>Note that the plus symbol and Logo sit on top of the slide; they will need to be pasted onto any new design Divider 4 slide; dark photo may require a reversed logo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63243" y="6767864"/>
            <a:ext cx="3016081" cy="13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863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1" y="7543800"/>
            <a:ext cx="8001000" cy="685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8001000" y="7543800"/>
            <a:ext cx="2970213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6" name="Picture 25" descr="med_logo_rgb_rev_REG_OL.emf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650" y="7512453"/>
            <a:ext cx="1860550" cy="84890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7873369"/>
            <a:ext cx="457200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A3032E39-2DD7-6341-87B9-9AB98FE366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7873369"/>
            <a:ext cx="6629400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bg1"/>
                </a:solidFill>
                <a:latin typeface="+mn-lt"/>
                <a:cs typeface="Effra"/>
              </a:defRPr>
            </a:lvl1pPr>
          </a:lstStyle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4025" y="422215"/>
            <a:ext cx="10058399" cy="7772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025" y="1597025"/>
            <a:ext cx="10058400" cy="56235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01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2" r:id="rId2"/>
    <p:sldLayoutId id="2147483683" r:id="rId3"/>
    <p:sldLayoutId id="2147483689" r:id="rId4"/>
    <p:sldLayoutId id="2147483685" r:id="rId5"/>
    <p:sldLayoutId id="2147483687" r:id="rId6"/>
    <p:sldLayoutId id="2147483688" r:id="rId7"/>
    <p:sldLayoutId id="2147483702" r:id="rId8"/>
    <p:sldLayoutId id="2147483703" r:id="rId9"/>
  </p:sldLayoutIdLst>
  <p:hf hdr="0" dt="0"/>
  <p:txStyles>
    <p:titleStyle>
      <a:lvl1pPr algn="l" defTabSz="548457" rtl="0" eaLnBrk="1" latinLnBrk="0" hangingPunct="1">
        <a:lnSpc>
          <a:spcPct val="85000"/>
        </a:lnSpc>
        <a:spcBef>
          <a:spcPct val="0"/>
        </a:spcBef>
        <a:buNone/>
        <a:defRPr sz="2800" b="1" i="0" kern="12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548457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228600" algn="l" defTabSz="548457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548457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charset="2"/>
        <a:buChar char="§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548457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charset="2"/>
        <a:buChar char="§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144588" indent="-227013" algn="l" defTabSz="548457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Effra" panose="02000506080000020004" pitchFamily="2" charset="0"/>
        <a:buChar char="–"/>
        <a:defRPr sz="1600" kern="1200" baseline="0">
          <a:solidFill>
            <a:schemeClr val="accent1"/>
          </a:solidFill>
          <a:latin typeface="Effra"/>
          <a:ea typeface="+mn-ea"/>
          <a:cs typeface="+mn-cs"/>
        </a:defRPr>
      </a:lvl5pPr>
      <a:lvl6pPr marL="1370013" indent="-225425" algn="l" defTabSz="548457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Effra" panose="02000506080000020004" pitchFamily="2" charset="0"/>
        <a:buChar char="–"/>
        <a:defRPr sz="1600" kern="1200">
          <a:solidFill>
            <a:schemeClr val="accent1"/>
          </a:solidFill>
          <a:latin typeface="Effra"/>
          <a:ea typeface="+mn-ea"/>
          <a:cs typeface="+mn-cs"/>
        </a:defRPr>
      </a:lvl6pPr>
      <a:lvl7pPr marL="1597025" indent="-227013" algn="l" defTabSz="548457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Effra" panose="02000506080000020004" pitchFamily="2" charset="0"/>
        <a:buChar char="–"/>
        <a:defRPr sz="1600" kern="1200">
          <a:solidFill>
            <a:schemeClr val="accent1"/>
          </a:solidFill>
          <a:latin typeface="Effra"/>
          <a:ea typeface="+mn-ea"/>
          <a:cs typeface="+mn-cs"/>
        </a:defRPr>
      </a:lvl7pPr>
      <a:lvl8pPr marL="4113428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1886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4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6914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371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828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286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0743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20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76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" userDrawn="1">
          <p15:clr>
            <a:srgbClr val="F26B43"/>
          </p15:clr>
        </p15:guide>
        <p15:guide id="2" pos="1872" userDrawn="1">
          <p15:clr>
            <a:srgbClr val="F26B43"/>
          </p15:clr>
        </p15:guide>
        <p15:guide id="3" pos="5040" userDrawn="1">
          <p15:clr>
            <a:srgbClr val="F26B43"/>
          </p15:clr>
        </p15:guide>
        <p15:guide id="4" pos="3456" userDrawn="1">
          <p15:clr>
            <a:srgbClr val="F26B43"/>
          </p15:clr>
        </p15:guide>
        <p15:guide id="5" pos="6624" userDrawn="1">
          <p15:clr>
            <a:srgbClr val="F26B43"/>
          </p15:clr>
        </p15:guide>
        <p15:guide id="6" orient="horz" pos="288" userDrawn="1">
          <p15:clr>
            <a:srgbClr val="F26B43"/>
          </p15:clr>
        </p15:guide>
        <p15:guide id="7" orient="horz" pos="5060" userDrawn="1">
          <p15:clr>
            <a:srgbClr val="F26B43"/>
          </p15:clr>
        </p15:guide>
        <p15:guide id="8" orient="horz" pos="4464" userDrawn="1">
          <p15:clr>
            <a:srgbClr val="F26B43"/>
          </p15:clr>
        </p15:guide>
        <p15:guide id="9" orient="horz" pos="1056" userDrawn="1">
          <p15:clr>
            <a:srgbClr val="F26B43"/>
          </p15:clr>
        </p15:guide>
        <p15:guide id="10" orient="horz" pos="51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4025" y="1536192"/>
            <a:ext cx="4114800" cy="54864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863243" y="6767864"/>
            <a:ext cx="3016081" cy="13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9" r:id="rId2"/>
    <p:sldLayoutId id="2147483700" r:id="rId3"/>
    <p:sldLayoutId id="2147483697" r:id="rId4"/>
    <p:sldLayoutId id="2147483698" r:id="rId5"/>
  </p:sldLayoutIdLst>
  <p:hf hdr="0" dt="0"/>
  <p:txStyles>
    <p:titleStyle>
      <a:lvl1pPr algn="l" defTabSz="548457" rtl="0" eaLnBrk="1" latinLnBrk="0" hangingPunct="1">
        <a:lnSpc>
          <a:spcPct val="85000"/>
        </a:lnSpc>
        <a:spcBef>
          <a:spcPct val="0"/>
        </a:spcBef>
        <a:buNone/>
        <a:defRPr sz="5200" b="1" i="0" kern="12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48457" rtl="0" eaLnBrk="1" latinLnBrk="0" hangingPunct="1">
        <a:lnSpc>
          <a:spcPct val="66000"/>
        </a:lnSpc>
        <a:spcBef>
          <a:spcPts val="0"/>
        </a:spcBef>
        <a:spcAft>
          <a:spcPts val="0"/>
        </a:spcAft>
        <a:buFontTx/>
        <a:buNone/>
        <a:defRPr sz="5200" b="1" i="0" kern="1200" cap="all" baseline="0">
          <a:solidFill>
            <a:schemeClr val="tx1"/>
          </a:solidFill>
          <a:latin typeface="Effra"/>
          <a:ea typeface="+mn-ea"/>
          <a:cs typeface="+mn-cs"/>
        </a:defRPr>
      </a:lvl1pPr>
      <a:lvl2pPr marL="0" indent="0" algn="l" defTabSz="548457" rtl="0" eaLnBrk="1" latinLnBrk="0" hangingPunct="1">
        <a:lnSpc>
          <a:spcPct val="66000"/>
        </a:lnSpc>
        <a:spcBef>
          <a:spcPts val="0"/>
        </a:spcBef>
        <a:spcAft>
          <a:spcPts val="0"/>
        </a:spcAft>
        <a:buFontTx/>
        <a:buNone/>
        <a:defRPr sz="5200" b="0" i="0" kern="1200" cap="all">
          <a:solidFill>
            <a:schemeClr val="tx1"/>
          </a:solidFill>
          <a:latin typeface="Effra Light"/>
          <a:ea typeface="+mn-ea"/>
          <a:cs typeface="Effra"/>
        </a:defRPr>
      </a:lvl2pPr>
      <a:lvl3pPr marL="0" indent="0" algn="l" defTabSz="548457" rtl="0" eaLnBrk="1" latinLnBrk="0" hangingPunct="1">
        <a:lnSpc>
          <a:spcPct val="66000"/>
        </a:lnSpc>
        <a:spcBef>
          <a:spcPts val="0"/>
        </a:spcBef>
        <a:spcAft>
          <a:spcPts val="0"/>
        </a:spcAft>
        <a:buFontTx/>
        <a:buNone/>
        <a:defRPr sz="5200" b="1" i="0" kern="1200" cap="all" baseline="0">
          <a:solidFill>
            <a:schemeClr val="tx2"/>
          </a:solidFill>
          <a:latin typeface="Effra"/>
          <a:ea typeface="+mn-ea"/>
          <a:cs typeface="Effra"/>
        </a:defRPr>
      </a:lvl3pPr>
      <a:lvl4pPr marL="0" indent="0" algn="l" defTabSz="548457" rtl="0" eaLnBrk="1" latinLnBrk="0" hangingPunct="1">
        <a:lnSpc>
          <a:spcPct val="66000"/>
        </a:lnSpc>
        <a:spcBef>
          <a:spcPts val="0"/>
        </a:spcBef>
        <a:spcAft>
          <a:spcPts val="0"/>
        </a:spcAft>
        <a:buFontTx/>
        <a:buNone/>
        <a:defRPr sz="5200" b="0" i="0" kern="1200" cap="all">
          <a:solidFill>
            <a:schemeClr val="tx2"/>
          </a:solidFill>
          <a:latin typeface="Effra Light"/>
          <a:ea typeface="+mn-ea"/>
          <a:cs typeface="Effra Light"/>
        </a:defRPr>
      </a:lvl4pPr>
      <a:lvl5pPr marL="0" indent="0" algn="l" defTabSz="548457" rtl="0" eaLnBrk="1" latinLnBrk="0" hangingPunct="1">
        <a:lnSpc>
          <a:spcPct val="66000"/>
        </a:lnSpc>
        <a:spcBef>
          <a:spcPts val="0"/>
        </a:spcBef>
        <a:spcAft>
          <a:spcPts val="0"/>
        </a:spcAft>
        <a:buFontTx/>
        <a:buNone/>
        <a:defRPr sz="5200" b="0" i="0" kern="1200" cap="all" baseline="0">
          <a:solidFill>
            <a:schemeClr val="accent2"/>
          </a:solidFill>
          <a:latin typeface="Effra"/>
          <a:ea typeface="+mn-ea"/>
          <a:cs typeface="Effra"/>
        </a:defRPr>
      </a:lvl5pPr>
      <a:lvl6pPr marL="0" indent="0" algn="l" defTabSz="548457" rtl="0" eaLnBrk="1" latinLnBrk="0" hangingPunct="1">
        <a:lnSpc>
          <a:spcPts val="1800"/>
        </a:lnSpc>
        <a:spcBef>
          <a:spcPts val="0"/>
        </a:spcBef>
        <a:spcAft>
          <a:spcPts val="0"/>
        </a:spcAft>
        <a:buFontTx/>
        <a:buNone/>
        <a:defRPr sz="1800" b="0" i="0" kern="1200" cap="all">
          <a:solidFill>
            <a:schemeClr val="tx2"/>
          </a:solidFill>
          <a:latin typeface="Effra"/>
          <a:ea typeface="+mn-ea"/>
          <a:cs typeface="Effra"/>
        </a:defRPr>
      </a:lvl6pPr>
      <a:lvl7pPr marL="0" indent="0" algn="l" defTabSz="548457" rtl="0" eaLnBrk="1" latinLnBrk="0" hangingPunct="1">
        <a:lnSpc>
          <a:spcPts val="1800"/>
        </a:lnSpc>
        <a:spcBef>
          <a:spcPts val="0"/>
        </a:spcBef>
        <a:spcAft>
          <a:spcPts val="0"/>
        </a:spcAft>
        <a:buFontTx/>
        <a:buNone/>
        <a:defRPr sz="1800" b="0" i="0" kern="1200" cap="all">
          <a:solidFill>
            <a:schemeClr val="tx2"/>
          </a:solidFill>
          <a:latin typeface="Effra"/>
          <a:ea typeface="+mn-ea"/>
          <a:cs typeface="Effra"/>
        </a:defRPr>
      </a:lvl7pPr>
      <a:lvl8pPr marL="4113428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1886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4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6914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371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828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286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0743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20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76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" userDrawn="1">
          <p15:clr>
            <a:srgbClr val="F26B43"/>
          </p15:clr>
        </p15:guide>
        <p15:guide id="2" pos="6624" userDrawn="1">
          <p15:clr>
            <a:srgbClr val="F26B43"/>
          </p15:clr>
        </p15:guide>
        <p15:guide id="3" orient="horz" pos="288" userDrawn="1">
          <p15:clr>
            <a:srgbClr val="F26B43"/>
          </p15:clr>
        </p15:guide>
        <p15:guide id="4" orient="horz" pos="489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-239723"/>
            <a:ext cx="3083719" cy="10503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024" y="1597025"/>
            <a:ext cx="4114223" cy="5486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92967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701" r:id="rId5"/>
    <p:sldLayoutId id="2147483676" r:id="rId6"/>
    <p:sldLayoutId id="2147483677" r:id="rId7"/>
    <p:sldLayoutId id="2147483674" r:id="rId8"/>
    <p:sldLayoutId id="2147483675" r:id="rId9"/>
  </p:sldLayoutIdLst>
  <p:hf hdr="0" dt="0"/>
  <p:txStyles>
    <p:titleStyle>
      <a:lvl1pPr algn="l" defTabSz="548457" rtl="0" eaLnBrk="1" latinLnBrk="0" hangingPunct="1">
        <a:lnSpc>
          <a:spcPct val="66000"/>
        </a:lnSpc>
        <a:spcBef>
          <a:spcPct val="0"/>
        </a:spcBef>
        <a:buNone/>
        <a:defRPr sz="800" b="1" i="0" kern="12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48457" rtl="0" eaLnBrk="1" latinLnBrk="0" hangingPunct="1">
        <a:lnSpc>
          <a:spcPct val="70000"/>
        </a:lnSpc>
        <a:spcBef>
          <a:spcPts val="0"/>
        </a:spcBef>
        <a:spcAft>
          <a:spcPts val="0"/>
        </a:spcAft>
        <a:buFontTx/>
        <a:buNone/>
        <a:defRPr sz="5200" b="1" i="0" kern="1200" cap="all" baseline="0">
          <a:solidFill>
            <a:schemeClr val="tx1"/>
          </a:solidFill>
          <a:latin typeface="+mj-lt"/>
          <a:ea typeface="+mn-ea"/>
          <a:cs typeface="+mn-cs"/>
        </a:defRPr>
      </a:lvl1pPr>
      <a:lvl2pPr marL="0" indent="0" algn="l" defTabSz="548457" rtl="0" eaLnBrk="1" latinLnBrk="0" hangingPunct="1">
        <a:lnSpc>
          <a:spcPct val="70000"/>
        </a:lnSpc>
        <a:spcBef>
          <a:spcPts val="0"/>
        </a:spcBef>
        <a:spcAft>
          <a:spcPts val="0"/>
        </a:spcAft>
        <a:buFontTx/>
        <a:buNone/>
        <a:defRPr sz="5200" b="0" i="0" kern="1200" cap="all">
          <a:solidFill>
            <a:schemeClr val="tx1"/>
          </a:solidFill>
          <a:latin typeface="Effra Light"/>
          <a:ea typeface="+mn-ea"/>
          <a:cs typeface="Effra"/>
        </a:defRPr>
      </a:lvl2pPr>
      <a:lvl3pPr marL="0" indent="0" algn="l" defTabSz="548457" rtl="0" eaLnBrk="1" latinLnBrk="0" hangingPunct="1">
        <a:lnSpc>
          <a:spcPct val="70000"/>
        </a:lnSpc>
        <a:spcBef>
          <a:spcPts val="0"/>
        </a:spcBef>
        <a:spcAft>
          <a:spcPts val="0"/>
        </a:spcAft>
        <a:buFontTx/>
        <a:buNone/>
        <a:defRPr sz="5200" b="1" i="0" kern="1200" cap="all" baseline="0">
          <a:solidFill>
            <a:schemeClr val="tx2"/>
          </a:solidFill>
          <a:latin typeface="+mj-lt"/>
          <a:ea typeface="+mn-ea"/>
          <a:cs typeface="Effra"/>
        </a:defRPr>
      </a:lvl3pPr>
      <a:lvl4pPr marL="0" indent="0" algn="l" defTabSz="548457" rtl="0" eaLnBrk="1" latinLnBrk="0" hangingPunct="1">
        <a:lnSpc>
          <a:spcPct val="70000"/>
        </a:lnSpc>
        <a:spcBef>
          <a:spcPts val="0"/>
        </a:spcBef>
        <a:spcAft>
          <a:spcPts val="0"/>
        </a:spcAft>
        <a:buFontTx/>
        <a:buNone/>
        <a:defRPr sz="5200" b="0" i="0" kern="1200" cap="all">
          <a:solidFill>
            <a:schemeClr val="tx2"/>
          </a:solidFill>
          <a:latin typeface="Effra Light"/>
          <a:ea typeface="+mn-ea"/>
          <a:cs typeface="Effra Light"/>
        </a:defRPr>
      </a:lvl4pPr>
      <a:lvl5pPr marL="0" indent="0" algn="l" defTabSz="548457" rtl="0" eaLnBrk="1" latinLnBrk="0" hangingPunct="1">
        <a:lnSpc>
          <a:spcPct val="70000"/>
        </a:lnSpc>
        <a:spcBef>
          <a:spcPts val="0"/>
        </a:spcBef>
        <a:spcAft>
          <a:spcPts val="0"/>
        </a:spcAft>
        <a:buFontTx/>
        <a:buNone/>
        <a:defRPr sz="5200" b="0" i="0" kern="1200" cap="all" baseline="0">
          <a:solidFill>
            <a:schemeClr val="accent2"/>
          </a:solidFill>
          <a:latin typeface="+mj-lt"/>
          <a:ea typeface="+mn-ea"/>
          <a:cs typeface="Effra"/>
        </a:defRPr>
      </a:lvl5pPr>
      <a:lvl6pPr marL="0" indent="0" algn="l" defTabSz="548457" rtl="0" eaLnBrk="1" latinLnBrk="0" hangingPunct="1">
        <a:lnSpc>
          <a:spcPts val="1800"/>
        </a:lnSpc>
        <a:spcBef>
          <a:spcPts val="0"/>
        </a:spcBef>
        <a:spcAft>
          <a:spcPts val="0"/>
        </a:spcAft>
        <a:buFontTx/>
        <a:buNone/>
        <a:defRPr sz="1800" b="0" i="0" kern="1200" cap="all">
          <a:solidFill>
            <a:schemeClr val="tx2"/>
          </a:solidFill>
          <a:latin typeface="Effra"/>
          <a:ea typeface="+mn-ea"/>
          <a:cs typeface="Effra"/>
        </a:defRPr>
      </a:lvl6pPr>
      <a:lvl7pPr marL="0" indent="0" algn="l" defTabSz="548457" rtl="0" eaLnBrk="1" latinLnBrk="0" hangingPunct="1">
        <a:lnSpc>
          <a:spcPts val="1800"/>
        </a:lnSpc>
        <a:spcBef>
          <a:spcPts val="0"/>
        </a:spcBef>
        <a:spcAft>
          <a:spcPts val="0"/>
        </a:spcAft>
        <a:buFontTx/>
        <a:buNone/>
        <a:defRPr sz="1800" b="0" i="0" kern="1200" cap="all">
          <a:solidFill>
            <a:schemeClr val="tx2"/>
          </a:solidFill>
          <a:latin typeface="Effra"/>
          <a:ea typeface="+mn-ea"/>
          <a:cs typeface="Effra"/>
        </a:defRPr>
      </a:lvl7pPr>
      <a:lvl8pPr marL="4113428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1886" indent="-274229" algn="l" defTabSz="54845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4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6914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371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828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286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0743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200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7657" algn="l" defTabSz="54845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" userDrawn="1">
          <p15:clr>
            <a:srgbClr val="F26B43"/>
          </p15:clr>
        </p15:guide>
        <p15:guide id="2" pos="6624" userDrawn="1">
          <p15:clr>
            <a:srgbClr val="F26B43"/>
          </p15:clr>
        </p15:guide>
        <p15:guide id="3" orient="horz" pos="288" userDrawn="1">
          <p15:clr>
            <a:srgbClr val="F26B43"/>
          </p15:clr>
        </p15:guide>
        <p15:guide id="4" orient="horz" pos="48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46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="" xmlns:a16="http://schemas.microsoft.com/office/drawing/2014/main" id="{268B5039-2E1F-4AA3-95CA-9D044BEEDC8F}"/>
              </a:ext>
            </a:extLst>
          </p:cNvPr>
          <p:cNvSpPr txBox="1">
            <a:spLocks/>
          </p:cNvSpPr>
          <p:nvPr/>
        </p:nvSpPr>
        <p:spPr>
          <a:xfrm>
            <a:off x="536147" y="1786888"/>
            <a:ext cx="5693403" cy="133234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548457" rtl="0" eaLnBrk="1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200" b="1" i="0" kern="1200" cap="all" baseline="0">
                <a:solidFill>
                  <a:srgbClr val="77BC1F"/>
                </a:solidFill>
                <a:latin typeface="+mj-lt"/>
                <a:ea typeface="+mn-ea"/>
                <a:cs typeface="+mn-cs"/>
              </a:defRPr>
            </a:lvl1pPr>
            <a:lvl2pPr marL="0" indent="0" algn="l" defTabSz="548457" rtl="0" eaLnBrk="1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200" b="0" i="0" kern="1200" cap="all">
                <a:solidFill>
                  <a:schemeClr val="tx1"/>
                </a:solidFill>
                <a:latin typeface="Effra Light"/>
                <a:ea typeface="+mn-ea"/>
                <a:cs typeface="Effra"/>
              </a:defRPr>
            </a:lvl2pPr>
            <a:lvl3pPr marL="0" indent="0" algn="l" defTabSz="548457" rtl="0" eaLnBrk="1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200" b="0" i="0" kern="1200" cap="all" baseline="0">
                <a:solidFill>
                  <a:schemeClr val="accent3"/>
                </a:solidFill>
                <a:latin typeface="+mj-lt"/>
                <a:ea typeface="+mn-ea"/>
                <a:cs typeface="Effra"/>
              </a:defRPr>
            </a:lvl3pPr>
            <a:lvl4pPr marL="0" indent="0" algn="l" defTabSz="548457" rtl="0" eaLnBrk="1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200" b="1" i="0" kern="1200" cap="all">
                <a:solidFill>
                  <a:schemeClr val="tx2"/>
                </a:solidFill>
                <a:latin typeface="+mj-lt"/>
                <a:ea typeface="+mn-ea"/>
                <a:cs typeface="Effra Light"/>
              </a:defRPr>
            </a:lvl4pPr>
            <a:lvl5pPr marL="0" indent="0" algn="l" defTabSz="548457" rtl="0" eaLnBrk="1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200" b="0" i="0" kern="1200" cap="all" baseline="0">
                <a:solidFill>
                  <a:schemeClr val="tx1"/>
                </a:solidFill>
                <a:latin typeface="+mj-lt"/>
                <a:ea typeface="+mn-ea"/>
                <a:cs typeface="Effra"/>
              </a:defRPr>
            </a:lvl5pPr>
            <a:lvl6pPr marL="0" indent="0" algn="l" defTabSz="548457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 b="0" i="0" kern="1200" cap="all">
                <a:solidFill>
                  <a:schemeClr val="tx2"/>
                </a:solidFill>
                <a:latin typeface="Effra"/>
                <a:ea typeface="+mn-ea"/>
                <a:cs typeface="Effra"/>
              </a:defRPr>
            </a:lvl6pPr>
            <a:lvl7pPr marL="0" indent="0" algn="l" defTabSz="548457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 b="0" i="0" kern="1200" cap="all">
                <a:solidFill>
                  <a:schemeClr val="tx2"/>
                </a:solidFill>
                <a:latin typeface="Effra"/>
                <a:ea typeface="+mn-ea"/>
                <a:cs typeface="Effra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dirty="0"/>
              <a:t>Carpediem™ </a:t>
            </a:r>
          </a:p>
          <a:p>
            <a:pPr lvl="1"/>
            <a:endParaRPr lang="en-US" sz="6200" dirty="0"/>
          </a:p>
          <a:p>
            <a:pPr lvl="1"/>
            <a:endParaRPr lang="en-US" sz="6200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2AFEBB9-EFAD-4CC1-A113-1F08CA0090CA}"/>
              </a:ext>
            </a:extLst>
          </p:cNvPr>
          <p:cNvSpPr txBox="1"/>
          <p:nvPr/>
        </p:nvSpPr>
        <p:spPr>
          <a:xfrm>
            <a:off x="536147" y="2442304"/>
            <a:ext cx="7760677" cy="9508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2800" dirty="0"/>
              <a:t>Cardio-Renal Pediatric Dialysis </a:t>
            </a:r>
          </a:p>
          <a:p>
            <a:r>
              <a:rPr lang="en-US" sz="2800" dirty="0"/>
              <a:t>Emergency System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2C5A0B8-7BCA-46A4-8BB7-93E8201EE284}"/>
              </a:ext>
            </a:extLst>
          </p:cNvPr>
          <p:cNvSpPr txBox="1"/>
          <p:nvPr/>
        </p:nvSpPr>
        <p:spPr>
          <a:xfrm>
            <a:off x="7289363" y="4793457"/>
            <a:ext cx="3329354" cy="79716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endParaRPr lang="en-US" sz="1600" dirty="0">
              <a:solidFill>
                <a:srgbClr val="FF0000"/>
              </a:solidFill>
              <a:cs typeface="Effra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61740FB-806A-4B3D-8704-6E6B5F618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8536"/>
            <a:ext cx="4114799" cy="6129935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="" xmlns:a16="http://schemas.microsoft.com/office/drawing/2014/main" id="{B7771142-7509-4E83-A3E7-FAD809A30259}"/>
              </a:ext>
            </a:extLst>
          </p:cNvPr>
          <p:cNvSpPr txBox="1">
            <a:spLocks/>
          </p:cNvSpPr>
          <p:nvPr/>
        </p:nvSpPr>
        <p:spPr>
          <a:xfrm>
            <a:off x="457170" y="3616059"/>
            <a:ext cx="6782768" cy="331052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548457" rtl="0" eaLnBrk="1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200" b="1" i="0" kern="1200" cap="all" baseline="0">
                <a:solidFill>
                  <a:srgbClr val="77BC1F"/>
                </a:solidFill>
                <a:latin typeface="+mj-lt"/>
                <a:ea typeface="+mn-ea"/>
                <a:cs typeface="+mn-cs"/>
              </a:defRPr>
            </a:lvl1pPr>
            <a:lvl2pPr marL="0" indent="0" algn="l" defTabSz="548457" rtl="0" eaLnBrk="1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200" b="0" i="0" kern="1200" cap="all">
                <a:solidFill>
                  <a:schemeClr val="tx1"/>
                </a:solidFill>
                <a:latin typeface="Effra Light"/>
                <a:ea typeface="+mn-ea"/>
                <a:cs typeface="Effra"/>
              </a:defRPr>
            </a:lvl2pPr>
            <a:lvl3pPr marL="0" indent="0" algn="l" defTabSz="548457" rtl="0" eaLnBrk="1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200" b="0" i="0" kern="1200" cap="all" baseline="0">
                <a:solidFill>
                  <a:schemeClr val="accent3"/>
                </a:solidFill>
                <a:latin typeface="+mj-lt"/>
                <a:ea typeface="+mn-ea"/>
                <a:cs typeface="Effra"/>
              </a:defRPr>
            </a:lvl3pPr>
            <a:lvl4pPr marL="0" indent="0" algn="l" defTabSz="548457" rtl="0" eaLnBrk="1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200" b="1" i="0" kern="1200" cap="all">
                <a:solidFill>
                  <a:schemeClr val="tx2"/>
                </a:solidFill>
                <a:latin typeface="+mj-lt"/>
                <a:ea typeface="+mn-ea"/>
                <a:cs typeface="Effra Light"/>
              </a:defRPr>
            </a:lvl4pPr>
            <a:lvl5pPr marL="0" indent="0" algn="l" defTabSz="548457" rtl="0" eaLnBrk="1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5200" b="0" i="0" kern="1200" cap="all" baseline="0">
                <a:solidFill>
                  <a:schemeClr val="tx1"/>
                </a:solidFill>
                <a:latin typeface="+mj-lt"/>
                <a:ea typeface="+mn-ea"/>
                <a:cs typeface="Effra"/>
              </a:defRPr>
            </a:lvl5pPr>
            <a:lvl6pPr marL="0" indent="0" algn="l" defTabSz="548457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 b="0" i="0" kern="1200" cap="all">
                <a:solidFill>
                  <a:schemeClr val="tx2"/>
                </a:solidFill>
                <a:latin typeface="Effra"/>
                <a:ea typeface="+mn-ea"/>
                <a:cs typeface="Effra"/>
              </a:defRPr>
            </a:lvl6pPr>
            <a:lvl7pPr marL="0" indent="0" algn="l" defTabSz="548457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800" b="0" i="0" kern="1200" cap="all">
                <a:solidFill>
                  <a:schemeClr val="tx2"/>
                </a:solidFill>
                <a:latin typeface="Effra"/>
                <a:ea typeface="+mn-ea"/>
                <a:cs typeface="Effra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200" dirty="0"/>
          </a:p>
          <a:p>
            <a:pPr lvl="1">
              <a:lnSpc>
                <a:spcPct val="100000"/>
              </a:lnSpc>
            </a:pPr>
            <a:r>
              <a:rPr lang="en-US" sz="4000" b="1" dirty="0"/>
              <a:t>Machine</a:t>
            </a:r>
            <a:r>
              <a:rPr lang="en-US" sz="4000" b="1" dirty="0">
                <a:solidFill>
                  <a:srgbClr val="FFC000"/>
                </a:solidFill>
              </a:rPr>
              <a:t> </a:t>
            </a:r>
            <a:r>
              <a:rPr lang="en-US" sz="4000" b="1" dirty="0"/>
              <a:t>overview, components, disposables and consumables </a:t>
            </a:r>
          </a:p>
          <a:p>
            <a:pPr lvl="1">
              <a:lnSpc>
                <a:spcPct val="100000"/>
              </a:lnSpc>
            </a:pPr>
            <a:r>
              <a:rPr lang="en-US" sz="4000" b="1" dirty="0"/>
              <a:t>resource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="" xmlns:a16="http://schemas.microsoft.com/office/drawing/2014/main" id="{DEA95CF8-9424-403A-AEC8-89847845AE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5451" y="7423404"/>
            <a:ext cx="5484368" cy="682371"/>
          </a:xfrm>
        </p:spPr>
        <p:txBody>
          <a:bodyPr>
            <a:normAutofit/>
          </a:bodyPr>
          <a:lstStyle/>
          <a:p>
            <a:pPr lvl="1"/>
            <a:endParaRPr lang="en-US" sz="1100" b="0" dirty="0"/>
          </a:p>
          <a:p>
            <a:pPr lvl="1"/>
            <a:r>
              <a:rPr lang="en-US" sz="1100" b="0" dirty="0"/>
              <a:t>June 2020   </a:t>
            </a:r>
          </a:p>
        </p:txBody>
      </p:sp>
    </p:spTree>
    <p:extLst>
      <p:ext uri="{BB962C8B-B14F-4D97-AF65-F5344CB8AC3E}">
        <p14:creationId xmlns:p14="http://schemas.microsoft.com/office/powerpoint/2010/main" val="4261081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D9962659-DAC8-4806-8D8B-F062F0FC9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252" y="2172612"/>
            <a:ext cx="3647432" cy="4263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95DE181-715E-4FE5-BC61-DA8A16E1C4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98858B4-FB98-4582-85EF-BE0720B4E4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59EE3B9D-EB12-4531-88DC-B620A418E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2012 first in the world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ABA5131F-759D-4C4A-8C24-46742C830A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3" y="893365"/>
            <a:ext cx="10058401" cy="365760"/>
          </a:xfrm>
        </p:spPr>
        <p:txBody>
          <a:bodyPr/>
          <a:lstStyle/>
          <a:p>
            <a:r>
              <a:rPr lang="en-US" dirty="0"/>
              <a:t>Prof. Claudio </a:t>
            </a:r>
            <a:r>
              <a:rPr lang="en-US" dirty="0" err="1"/>
              <a:t>Ronco</a:t>
            </a:r>
            <a:r>
              <a:rPr lang="en-US" dirty="0"/>
              <a:t> Vincenza Italy</a:t>
            </a:r>
          </a:p>
        </p:txBody>
      </p:sp>
      <p:pic>
        <p:nvPicPr>
          <p:cNvPr id="12" name="Segnaposto tabella 3">
            <a:extLst>
              <a:ext uri="{FF2B5EF4-FFF2-40B4-BE49-F238E27FC236}">
                <a16:creationId xmlns="" xmlns:a16="http://schemas.microsoft.com/office/drawing/2014/main" id="{761523F7-4534-4D12-8C67-91CD1E4D5E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4024" y="1509842"/>
            <a:ext cx="3071961" cy="426334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Immagine 3">
            <a:extLst>
              <a:ext uri="{FF2B5EF4-FFF2-40B4-BE49-F238E27FC236}">
                <a16:creationId xmlns="" xmlns:a16="http://schemas.microsoft.com/office/drawing/2014/main" id="{47DCB0E2-1CD8-4BF2-B33F-279DCE1D71B1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4"/>
          <a:stretch>
            <a:fillRect/>
          </a:stretch>
        </p:blipFill>
        <p:spPr>
          <a:xfrm>
            <a:off x="7173417" y="2709746"/>
            <a:ext cx="3426615" cy="462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74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>
            <a:extLst>
              <a:ext uri="{FF2B5EF4-FFF2-40B4-BE49-F238E27FC236}">
                <a16:creationId xmlns="" xmlns:a16="http://schemas.microsoft.com/office/drawing/2014/main" id="{FC41C30A-1AEA-4C02-8326-1775E0C9B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8008" y="1210074"/>
            <a:ext cx="4450357" cy="6020771"/>
          </a:xfrm>
        </p:spPr>
        <p:txBody>
          <a:bodyPr vert="horz" lIns="0" tIns="0" rIns="137160" bIns="0" rtlCol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endParaRPr lang="en-US" altLang="it-IT" sz="1800" dirty="0"/>
          </a:p>
          <a:p>
            <a:pPr marL="411163" indent="-411163">
              <a:spcAft>
                <a:spcPts val="0"/>
              </a:spcAft>
            </a:pPr>
            <a:r>
              <a:rPr lang="en-US" altLang="it-IT" sz="1800" dirty="0"/>
              <a:t>Indicated in acute kidney injury or fluid overloaded patients requiring hemodialysis or hemofiltration therapy</a:t>
            </a:r>
          </a:p>
          <a:p>
            <a:pPr marL="411163" indent="-411163">
              <a:spcAft>
                <a:spcPts val="0"/>
              </a:spcAft>
            </a:pPr>
            <a:endParaRPr lang="en-US" altLang="it-IT" sz="1800" dirty="0"/>
          </a:p>
          <a:p>
            <a:pPr marL="411480" indent="-411480">
              <a:spcAft>
                <a:spcPts val="0"/>
              </a:spcAft>
            </a:pPr>
            <a:r>
              <a:rPr lang="en-US" sz="1800" spc="-5" dirty="0">
                <a:cs typeface="Arial"/>
              </a:rPr>
              <a:t>The Carpediem™ system is capable of performing ultrafiltration, hemofiltration and hemodialysis</a:t>
            </a:r>
          </a:p>
          <a:p>
            <a:pPr marL="411480" indent="-411480">
              <a:spcAft>
                <a:spcPts val="0"/>
              </a:spcAft>
            </a:pPr>
            <a:endParaRPr lang="en-US" altLang="it-IT" sz="1800" dirty="0"/>
          </a:p>
          <a:p>
            <a:pPr marL="411480" indent="-411480">
              <a:spcAft>
                <a:spcPts val="0"/>
              </a:spcAft>
            </a:pPr>
            <a:r>
              <a:rPr lang="en-US" altLang="it-IT" sz="1800" dirty="0"/>
              <a:t>Intended to provide continuous renal replacement therapy (CRRT) for </a:t>
            </a:r>
            <a:r>
              <a:rPr lang="en-US" altLang="it-IT" sz="1800" b="1" dirty="0"/>
              <a:t>pediatric patients</a:t>
            </a:r>
            <a:r>
              <a:rPr lang="en-US" altLang="it-IT" sz="1800" dirty="0"/>
              <a:t> weighing between </a:t>
            </a:r>
            <a:r>
              <a:rPr lang="en-US" altLang="it-IT" sz="1800" b="1" dirty="0"/>
              <a:t>2.5-10 kilograms</a:t>
            </a:r>
            <a:r>
              <a:rPr lang="en-US" altLang="it-IT" sz="1800" dirty="0"/>
              <a:t> (5.5 </a:t>
            </a:r>
            <a:r>
              <a:rPr lang="en-US" altLang="it-IT" sz="1800" dirty="0" err="1"/>
              <a:t>lbs</a:t>
            </a:r>
            <a:r>
              <a:rPr lang="en-US" altLang="it-IT" sz="1800" dirty="0"/>
              <a:t>–22 </a:t>
            </a:r>
            <a:r>
              <a:rPr lang="en-US" altLang="it-IT" sz="1800" dirty="0" err="1"/>
              <a:t>lbs</a:t>
            </a:r>
            <a:r>
              <a:rPr lang="en-US" altLang="it-IT" sz="1800" dirty="0"/>
              <a:t>)</a:t>
            </a:r>
          </a:p>
          <a:p>
            <a:pPr marL="411480" indent="-411480">
              <a:spcAft>
                <a:spcPts val="0"/>
              </a:spcAft>
            </a:pPr>
            <a:endParaRPr lang="en-US" altLang="it-IT" sz="1800" dirty="0"/>
          </a:p>
          <a:p>
            <a:pPr marL="393700" indent="-393700">
              <a:spcAft>
                <a:spcPts val="0"/>
              </a:spcAft>
            </a:pPr>
            <a:r>
              <a:rPr lang="en-US" altLang="it-IT" sz="1800" dirty="0"/>
              <a:t>Special miniaturized components ensure high accuracy in weight loss and pump flows </a:t>
            </a:r>
          </a:p>
          <a:p>
            <a:pPr marL="393700" indent="-393700">
              <a:spcAft>
                <a:spcPts val="0"/>
              </a:spcAft>
            </a:pPr>
            <a:endParaRPr lang="en-US" altLang="it-IT" sz="1800" dirty="0"/>
          </a:p>
          <a:p>
            <a:pPr marL="393700" indent="-393700">
              <a:spcAft>
                <a:spcPts val="0"/>
              </a:spcAft>
            </a:pPr>
            <a:r>
              <a:rPr lang="en-US" altLang="it-IT" sz="1800" dirty="0"/>
              <a:t>Dedicated Single-use kits support low priming volumes</a:t>
            </a:r>
          </a:p>
          <a:p>
            <a:pPr marL="393700" indent="-393700">
              <a:spcAft>
                <a:spcPts val="0"/>
              </a:spcAft>
            </a:pPr>
            <a:endParaRPr lang="en-US" altLang="it-IT" sz="1800" dirty="0"/>
          </a:p>
          <a:p>
            <a:pPr marL="0" indent="0">
              <a:spcAft>
                <a:spcPts val="0"/>
              </a:spcAft>
              <a:buNone/>
            </a:pPr>
            <a:endParaRPr lang="en-US" altLang="it-IT" sz="2400" b="1" dirty="0"/>
          </a:p>
          <a:p>
            <a:pPr marL="411480" indent="-411480"/>
            <a:endParaRPr lang="en-US" altLang="it-IT" sz="2400" b="1" dirty="0"/>
          </a:p>
          <a:p>
            <a:pPr marL="411480" indent="-411480">
              <a:spcAft>
                <a:spcPts val="0"/>
              </a:spcAft>
            </a:pPr>
            <a:endParaRPr lang="en-US" altLang="it-IT" sz="1800" dirty="0"/>
          </a:p>
          <a:p>
            <a:pPr marL="411480" indent="-411480">
              <a:spcAft>
                <a:spcPts val="0"/>
              </a:spcAft>
            </a:pPr>
            <a:endParaRPr lang="en-US" altLang="it-IT" sz="1800" dirty="0"/>
          </a:p>
          <a:p>
            <a:pPr marL="411480" indent="-411480"/>
            <a:endParaRPr lang="en-US" altLang="it-IT" sz="1800" dirty="0"/>
          </a:p>
          <a:p>
            <a:pPr marL="411480" indent="-411480"/>
            <a:endParaRPr lang="en-US" altLang="it-IT" sz="1800" dirty="0"/>
          </a:p>
          <a:p>
            <a:pPr marL="411480" indent="-411480"/>
            <a:endParaRPr lang="en-US" altLang="it-IT" sz="1800" dirty="0"/>
          </a:p>
          <a:p>
            <a:pPr marL="411480" indent="-411480"/>
            <a:endParaRPr lang="en-US" altLang="it-IT" sz="2400" dirty="0"/>
          </a:p>
          <a:p>
            <a:pPr marL="411480" indent="-411480"/>
            <a:endParaRPr lang="en-US" altLang="it-IT" sz="2400" b="1" dirty="0"/>
          </a:p>
          <a:p>
            <a:pPr marL="411480" indent="-411480"/>
            <a:endParaRPr lang="en-US" altLang="it-IT" sz="2400" b="1" dirty="0"/>
          </a:p>
          <a:p>
            <a:pPr marL="411480" indent="-411480"/>
            <a:endParaRPr lang="it-IT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8370B381-320F-4F8A-9AF6-35C4F1CD63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71A96-5C21-4548-8C12-CFAEB0705058}" type="slidenum">
              <a:rPr lang="it-IT" altLang="it-IT" smtClean="0"/>
              <a:pPr/>
              <a:t>3</a:t>
            </a:fld>
            <a:endParaRPr lang="it-IT" altLang="it-IT"/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8473B47D-8EF2-4F6B-9F21-0AFD18469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154" y="421865"/>
            <a:ext cx="9226061" cy="446414"/>
          </a:xfrm>
        </p:spPr>
        <p:txBody>
          <a:bodyPr/>
          <a:lstStyle/>
          <a:p>
            <a:r>
              <a:rPr lang="en-US" dirty="0"/>
              <a:t>Carpediem™ Pediatric Dialysis system 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="" xmlns:a16="http://schemas.microsoft.com/office/drawing/2014/main" id="{E2F05E9F-D58F-4514-B308-04CD8A955806}"/>
              </a:ext>
            </a:extLst>
          </p:cNvPr>
          <p:cNvSpPr txBox="1">
            <a:spLocks/>
          </p:cNvSpPr>
          <p:nvPr/>
        </p:nvSpPr>
        <p:spPr>
          <a:xfrm>
            <a:off x="597876" y="782770"/>
            <a:ext cx="5851009" cy="454526"/>
          </a:xfrm>
          <a:prstGeom prst="rect">
            <a:avLst/>
          </a:prstGeom>
        </p:spPr>
        <p:txBody>
          <a:bodyPr/>
          <a:lstStyle>
            <a:lvl1pPr marL="2286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44588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 baseline="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5pPr>
            <a:lvl6pPr marL="1370013" indent="-225425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6pPr>
            <a:lvl7pPr marL="1597025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sz="2800" dirty="0">
                <a:solidFill>
                  <a:schemeClr val="tx2"/>
                </a:solidFill>
              </a:rPr>
              <a:t>Overview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="" xmlns:a16="http://schemas.microsoft.com/office/drawing/2014/main" id="{80032596-6B73-49C5-9E09-B1671A10D7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it-IT"/>
              <a:t>Instructor Resource|Machine Overview_Components_ and Consumables Resource| 05/2020</a:t>
            </a:r>
            <a:endParaRPr lang="it-IT" altLang="it-IT"/>
          </a:p>
        </p:txBody>
      </p:sp>
      <p:pic>
        <p:nvPicPr>
          <p:cNvPr id="13" name="Picture Placeholder 5">
            <a:extLst>
              <a:ext uri="{FF2B5EF4-FFF2-40B4-BE49-F238E27FC236}">
                <a16:creationId xmlns="" xmlns:a16="http://schemas.microsoft.com/office/drawing/2014/main" id="{6DCC7C33-26F9-4FE3-9BB6-349717E3DE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16" r="739" b="6416"/>
          <a:stretch/>
        </p:blipFill>
        <p:spPr>
          <a:xfrm>
            <a:off x="7667978" y="2242444"/>
            <a:ext cx="2846503" cy="338081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Immagine 5">
            <a:extLst>
              <a:ext uri="{FF2B5EF4-FFF2-40B4-BE49-F238E27FC236}">
                <a16:creationId xmlns="" xmlns:a16="http://schemas.microsoft.com/office/drawing/2014/main" id="{84A90D12-9045-491B-8E72-5CA9C99C452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326" y="1182852"/>
            <a:ext cx="2111070" cy="602077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Content Placeholder 5">
            <a:extLst>
              <a:ext uri="{FF2B5EF4-FFF2-40B4-BE49-F238E27FC236}">
                <a16:creationId xmlns="" xmlns:a16="http://schemas.microsoft.com/office/drawing/2014/main" id="{DC023A2B-3B34-4424-A3CB-FAAAB977A770}"/>
              </a:ext>
            </a:extLst>
          </p:cNvPr>
          <p:cNvSpPr txBox="1">
            <a:spLocks/>
          </p:cNvSpPr>
          <p:nvPr/>
        </p:nvSpPr>
        <p:spPr>
          <a:xfrm>
            <a:off x="2876266" y="5703481"/>
            <a:ext cx="4938293" cy="365760"/>
          </a:xfrm>
          <a:prstGeom prst="rect">
            <a:avLst/>
          </a:prstGeom>
        </p:spPr>
        <p:txBody>
          <a:bodyPr vert="horz" lIns="0" tIns="0" rIns="137160" bIns="0" rtlCol="0">
            <a:noAutofit/>
          </a:bodyPr>
          <a:lstStyle>
            <a:lvl1pPr marL="2286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44588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 baseline="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5pPr>
            <a:lvl6pPr marL="1370013" indent="-225425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6pPr>
            <a:lvl7pPr marL="1597025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1480" indent="-411480"/>
            <a:endParaRPr lang="it-IT" sz="2400" dirty="0"/>
          </a:p>
        </p:txBody>
      </p:sp>
      <p:graphicFrame>
        <p:nvGraphicFramePr>
          <p:cNvPr id="15" name="Table 5">
            <a:extLst>
              <a:ext uri="{FF2B5EF4-FFF2-40B4-BE49-F238E27FC236}">
                <a16:creationId xmlns="" xmlns:a16="http://schemas.microsoft.com/office/drawing/2014/main" id="{6C92A8ED-1E17-41BF-ACBD-2313F7A6CA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464465"/>
              </p:ext>
            </p:extLst>
          </p:nvPr>
        </p:nvGraphicFramePr>
        <p:xfrm>
          <a:off x="895181" y="7546138"/>
          <a:ext cx="7097351" cy="683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698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44698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07955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Overview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Components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8369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>
            <a:extLst>
              <a:ext uri="{FF2B5EF4-FFF2-40B4-BE49-F238E27FC236}">
                <a16:creationId xmlns="" xmlns:a16="http://schemas.microsoft.com/office/drawing/2014/main" id="{FC41C30A-1AEA-4C02-8326-1775E0C9B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189" y="2121173"/>
            <a:ext cx="6832589" cy="2442446"/>
          </a:xfrm>
        </p:spPr>
        <p:txBody>
          <a:bodyPr vert="horz" lIns="0" tIns="0" rIns="137160" bIns="0" rtlCol="0">
            <a:noAutofit/>
          </a:bodyPr>
          <a:lstStyle/>
          <a:p>
            <a:pPr marL="411480" indent="-411480">
              <a:buFont typeface="+mj-lt"/>
              <a:buAutoNum type="arabicPeriod"/>
            </a:pPr>
            <a:r>
              <a:rPr lang="en-US" altLang="it-IT" sz="1800" b="1" dirty="0"/>
              <a:t>SCUF</a:t>
            </a:r>
            <a:r>
              <a:rPr lang="en-US" altLang="it-IT" sz="1800" dirty="0"/>
              <a:t>: </a:t>
            </a:r>
            <a:r>
              <a:rPr lang="en-US" altLang="it-IT" sz="1800" b="1" dirty="0"/>
              <a:t>S</a:t>
            </a:r>
            <a:r>
              <a:rPr lang="en-US" altLang="it-IT" sz="1800" dirty="0"/>
              <a:t>low </a:t>
            </a:r>
            <a:r>
              <a:rPr lang="en-US" altLang="it-IT" sz="1800" b="1" dirty="0"/>
              <a:t>C</a:t>
            </a:r>
            <a:r>
              <a:rPr lang="en-US" altLang="it-IT" sz="1800" dirty="0"/>
              <a:t>ontinuous </a:t>
            </a:r>
            <a:r>
              <a:rPr lang="en-US" altLang="it-IT" sz="1800" b="1" dirty="0"/>
              <a:t>U</a:t>
            </a:r>
            <a:r>
              <a:rPr lang="en-US" altLang="it-IT" sz="1800" dirty="0"/>
              <a:t>ltrafiltration</a:t>
            </a:r>
          </a:p>
          <a:p>
            <a:pPr marL="411480" indent="-411480">
              <a:buFont typeface="+mj-lt"/>
              <a:buAutoNum type="arabicPeriod"/>
            </a:pPr>
            <a:r>
              <a:rPr lang="en-US" altLang="it-IT" sz="1800" b="1" dirty="0"/>
              <a:t>CVVH</a:t>
            </a:r>
            <a:r>
              <a:rPr lang="en-US" altLang="it-IT" sz="1800" dirty="0"/>
              <a:t>: </a:t>
            </a:r>
            <a:r>
              <a:rPr lang="en-US" altLang="it-IT" sz="1800" b="1" dirty="0"/>
              <a:t>C</a:t>
            </a:r>
            <a:r>
              <a:rPr lang="en-US" altLang="it-IT" sz="1800" dirty="0"/>
              <a:t>ontinuous </a:t>
            </a:r>
            <a:r>
              <a:rPr lang="en-US" altLang="it-IT" sz="1800" b="1" dirty="0"/>
              <a:t>V</a:t>
            </a:r>
            <a:r>
              <a:rPr lang="en-US" altLang="it-IT" sz="1800" dirty="0"/>
              <a:t>eno-</a:t>
            </a:r>
            <a:r>
              <a:rPr lang="en-US" altLang="it-IT" sz="1800" b="1" dirty="0"/>
              <a:t>V</a:t>
            </a:r>
            <a:r>
              <a:rPr lang="en-US" altLang="it-IT" sz="1800" dirty="0"/>
              <a:t>enous</a:t>
            </a:r>
            <a:r>
              <a:rPr lang="en-US" altLang="it-IT" sz="1800" b="1" dirty="0"/>
              <a:t> H</a:t>
            </a:r>
            <a:r>
              <a:rPr lang="en-US" altLang="it-IT" sz="1800" dirty="0"/>
              <a:t>emofiltration </a:t>
            </a:r>
          </a:p>
          <a:p>
            <a:pPr marL="1097280" lvl="3" indent="-411480"/>
            <a:r>
              <a:rPr lang="en-US" altLang="it-IT" dirty="0"/>
              <a:t>Pre dilution (pre dialyzer) </a:t>
            </a:r>
          </a:p>
          <a:p>
            <a:pPr marL="1097280" lvl="3" indent="-411480"/>
            <a:r>
              <a:rPr lang="en-US" altLang="it-IT" dirty="0"/>
              <a:t>Post dilution (post dialyzer)</a:t>
            </a:r>
          </a:p>
          <a:p>
            <a:pPr marL="411480" indent="-411480">
              <a:buFont typeface="+mj-lt"/>
              <a:buAutoNum type="arabicPeriod"/>
            </a:pPr>
            <a:r>
              <a:rPr lang="en-US" altLang="it-IT" sz="1800" b="1" dirty="0"/>
              <a:t>CVVHD: C</a:t>
            </a:r>
            <a:r>
              <a:rPr lang="en-US" altLang="it-IT" sz="1800" dirty="0"/>
              <a:t>ontinuous </a:t>
            </a:r>
            <a:r>
              <a:rPr lang="en-US" altLang="it-IT" sz="1800" b="1" dirty="0" err="1"/>
              <a:t>V</a:t>
            </a:r>
            <a:r>
              <a:rPr lang="en-US" altLang="it-IT" sz="1800" dirty="0" err="1"/>
              <a:t>eno</a:t>
            </a:r>
            <a:r>
              <a:rPr lang="en-US" altLang="it-IT" sz="1800" dirty="0"/>
              <a:t>-</a:t>
            </a:r>
            <a:r>
              <a:rPr lang="en-US" altLang="it-IT" sz="1800" b="1" dirty="0"/>
              <a:t>V</a:t>
            </a:r>
            <a:r>
              <a:rPr lang="en-US" altLang="it-IT" sz="1800" dirty="0"/>
              <a:t>enous </a:t>
            </a:r>
            <a:r>
              <a:rPr lang="en-US" altLang="it-IT" sz="1800" b="1" dirty="0"/>
              <a:t>H</a:t>
            </a:r>
            <a:r>
              <a:rPr lang="en-US" altLang="it-IT" sz="1800" dirty="0"/>
              <a:t>emodialysis</a:t>
            </a:r>
            <a:endParaRPr lang="en-US" altLang="it-IT" sz="2400" b="1" dirty="0"/>
          </a:p>
          <a:p>
            <a:pPr marL="411480" indent="-411480"/>
            <a:endParaRPr lang="en-US" altLang="it-IT" sz="2400" b="1" dirty="0"/>
          </a:p>
          <a:p>
            <a:pPr marL="411480" indent="-411480"/>
            <a:endParaRPr lang="it-IT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8370B381-320F-4F8A-9AF6-35C4F1CD63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71A96-5C21-4548-8C12-CFAEB0705058}" type="slidenum">
              <a:rPr lang="it-IT" altLang="it-IT" smtClean="0"/>
              <a:pPr/>
              <a:t>4</a:t>
            </a:fld>
            <a:endParaRPr lang="it-IT" altLang="it-IT"/>
          </a:p>
        </p:txBody>
      </p:sp>
      <p:sp>
        <p:nvSpPr>
          <p:cNvPr id="9" name="Text Placeholder 4">
            <a:extLst>
              <a:ext uri="{FF2B5EF4-FFF2-40B4-BE49-F238E27FC236}">
                <a16:creationId xmlns="" xmlns:a16="http://schemas.microsoft.com/office/drawing/2014/main" id="{E2F05E9F-D58F-4514-B308-04CD8A955806}"/>
              </a:ext>
            </a:extLst>
          </p:cNvPr>
          <p:cNvSpPr txBox="1">
            <a:spLocks/>
          </p:cNvSpPr>
          <p:nvPr/>
        </p:nvSpPr>
        <p:spPr>
          <a:xfrm>
            <a:off x="244706" y="876832"/>
            <a:ext cx="5745501" cy="342870"/>
          </a:xfrm>
          <a:prstGeom prst="rect">
            <a:avLst/>
          </a:prstGeom>
        </p:spPr>
        <p:txBody>
          <a:bodyPr/>
          <a:lstStyle>
            <a:lvl1pPr marL="2286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44588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 baseline="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5pPr>
            <a:lvl6pPr marL="1370013" indent="-225425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6pPr>
            <a:lvl7pPr marL="1597025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</a:rPr>
              <a:t>TREATMENT OPTIONS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="" xmlns:a16="http://schemas.microsoft.com/office/drawing/2014/main" id="{80032596-6B73-49C5-9E09-B1671A10D7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it-IT"/>
              <a:t>Instructor Resource|Machine Overview_Components_ and Consumables Resource| 05/2020</a:t>
            </a:r>
            <a:endParaRPr lang="it-IT" altLang="it-IT"/>
          </a:p>
        </p:txBody>
      </p:sp>
      <p:pic>
        <p:nvPicPr>
          <p:cNvPr id="13" name="Picture Placeholder 16">
            <a:extLst>
              <a:ext uri="{FF2B5EF4-FFF2-40B4-BE49-F238E27FC236}">
                <a16:creationId xmlns="" xmlns:a16="http://schemas.microsoft.com/office/drawing/2014/main" id="{BBB31461-75EF-4BCC-B992-6E0A670722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236" r="32236"/>
          <a:stretch>
            <a:fillRect/>
          </a:stretch>
        </p:blipFill>
        <p:spPr>
          <a:xfrm>
            <a:off x="6951784" y="0"/>
            <a:ext cx="4021015" cy="7541899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="" xmlns:a16="http://schemas.microsoft.com/office/drawing/2014/main" id="{590667F8-973B-47B0-8089-286A7BA550AD}"/>
              </a:ext>
            </a:extLst>
          </p:cNvPr>
          <p:cNvSpPr txBox="1">
            <a:spLocks/>
          </p:cNvSpPr>
          <p:nvPr/>
        </p:nvSpPr>
        <p:spPr>
          <a:xfrm>
            <a:off x="374281" y="209405"/>
            <a:ext cx="9835661" cy="4464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Pediatric Dialysis </a:t>
            </a:r>
          </a:p>
          <a:p>
            <a:r>
              <a:rPr lang="en-US" dirty="0"/>
              <a:t>system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F6A4B9C3-0192-4416-9EA1-AB464CC047A0}"/>
              </a:ext>
            </a:extLst>
          </p:cNvPr>
          <p:cNvSpPr/>
          <p:nvPr/>
        </p:nvSpPr>
        <p:spPr>
          <a:xfrm>
            <a:off x="895182" y="4309883"/>
            <a:ext cx="5263066" cy="147283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Both preassembled device models may be used to deliver SCUF, CVVH and CVVHD</a:t>
            </a:r>
          </a:p>
          <a:p>
            <a:pPr algn="ctr"/>
            <a:endParaRPr lang="en-US" sz="1800" dirty="0">
              <a:solidFill>
                <a:schemeClr val="bg1"/>
              </a:solidFill>
            </a:endParaRPr>
          </a:p>
        </p:txBody>
      </p:sp>
      <p:graphicFrame>
        <p:nvGraphicFramePr>
          <p:cNvPr id="10" name="Table 5">
            <a:extLst>
              <a:ext uri="{FF2B5EF4-FFF2-40B4-BE49-F238E27FC236}">
                <a16:creationId xmlns="" xmlns:a16="http://schemas.microsoft.com/office/drawing/2014/main" id="{4E560A88-0578-40A4-83EC-BAB24BB9C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950736"/>
              </p:ext>
            </p:extLst>
          </p:nvPr>
        </p:nvGraphicFramePr>
        <p:xfrm>
          <a:off x="895182" y="7546138"/>
          <a:ext cx="7119929" cy="683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83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183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6251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Overview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Components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474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50392"/>
            <a:ext cx="9283700" cy="5257800"/>
          </a:xfrm>
        </p:spPr>
        <p:txBody>
          <a:bodyPr/>
          <a:lstStyle/>
          <a:p>
            <a:r>
              <a:rPr lang="en-US" sz="5200" dirty="0">
                <a:solidFill>
                  <a:schemeClr val="accent3"/>
                </a:solidFill>
              </a:rPr>
              <a:t>components</a:t>
            </a:r>
          </a:p>
        </p:txBody>
      </p:sp>
    </p:spTree>
    <p:extLst>
      <p:ext uri="{BB962C8B-B14F-4D97-AF65-F5344CB8AC3E}">
        <p14:creationId xmlns:p14="http://schemas.microsoft.com/office/powerpoint/2010/main" val="201923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B979504-E994-4F6F-8A4D-0195792AE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514" y="1148903"/>
            <a:ext cx="3473354" cy="603595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DB6B775D-EAB5-480B-8819-AAD063E29C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CDAF296-6ED9-4B0A-BA58-05ACC84042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56A8697-DCDC-4300-8DF1-EF6F20FE4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Back View and cords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08E451A-FB36-4156-8729-408309989AEF}"/>
              </a:ext>
            </a:extLst>
          </p:cNvPr>
          <p:cNvSpPr txBox="1"/>
          <p:nvPr/>
        </p:nvSpPr>
        <p:spPr>
          <a:xfrm>
            <a:off x="3906587" y="6098765"/>
            <a:ext cx="1089387" cy="42691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600" dirty="0"/>
              <a:t>Base plate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8CD99F9-793E-4CD7-BFD9-5FF4E9B14EC7}"/>
              </a:ext>
            </a:extLst>
          </p:cNvPr>
          <p:cNvSpPr txBox="1"/>
          <p:nvPr/>
        </p:nvSpPr>
        <p:spPr>
          <a:xfrm>
            <a:off x="5258907" y="4793728"/>
            <a:ext cx="1698846" cy="42691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600" dirty="0"/>
              <a:t>Potential equalizer </a:t>
            </a:r>
          </a:p>
          <a:p>
            <a:r>
              <a:rPr lang="en-US" sz="1600" dirty="0"/>
              <a:t>point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B5C62D7-4191-4557-8DA5-D412F9727646}"/>
              </a:ext>
            </a:extLst>
          </p:cNvPr>
          <p:cNvSpPr txBox="1"/>
          <p:nvPr/>
        </p:nvSpPr>
        <p:spPr>
          <a:xfrm>
            <a:off x="5404160" y="5547871"/>
            <a:ext cx="1698846" cy="42691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600" dirty="0"/>
              <a:t>Protection ground connector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21D8466-B878-470C-9321-3C64920383FE}"/>
              </a:ext>
            </a:extLst>
          </p:cNvPr>
          <p:cNvSpPr txBox="1"/>
          <p:nvPr/>
        </p:nvSpPr>
        <p:spPr>
          <a:xfrm>
            <a:off x="655244" y="4279282"/>
            <a:ext cx="1470524" cy="42691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600" dirty="0"/>
              <a:t>Power supply plug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BD5F61E-AB1E-493C-8AE8-E1612016D091}"/>
              </a:ext>
            </a:extLst>
          </p:cNvPr>
          <p:cNvSpPr txBox="1"/>
          <p:nvPr/>
        </p:nvSpPr>
        <p:spPr>
          <a:xfrm>
            <a:off x="693737" y="5248575"/>
            <a:ext cx="2047146" cy="5778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600" dirty="0"/>
              <a:t>Mains  ON (‘I’)/</a:t>
            </a:r>
          </a:p>
          <a:p>
            <a:r>
              <a:rPr lang="en-US" sz="1600" dirty="0"/>
              <a:t>OFF (‘O’)  switch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66E68E4-818D-40D9-B4BD-F9875D64DA00}"/>
              </a:ext>
            </a:extLst>
          </p:cNvPr>
          <p:cNvSpPr txBox="1"/>
          <p:nvPr/>
        </p:nvSpPr>
        <p:spPr>
          <a:xfrm>
            <a:off x="7093721" y="921255"/>
            <a:ext cx="3467100" cy="27425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193B163-DCFC-4FC8-A917-172D15456AF5}"/>
              </a:ext>
            </a:extLst>
          </p:cNvPr>
          <p:cNvSpPr txBox="1"/>
          <p:nvPr/>
        </p:nvSpPr>
        <p:spPr>
          <a:xfrm>
            <a:off x="688482" y="6045990"/>
            <a:ext cx="1470524" cy="42691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600" dirty="0"/>
              <a:t>Warmer holder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C735D75A-C39F-4F0A-87EF-A8470FB1F181}"/>
              </a:ext>
            </a:extLst>
          </p:cNvPr>
          <p:cNvCxnSpPr>
            <a:cxnSpLocks/>
          </p:cNvCxnSpPr>
          <p:nvPr/>
        </p:nvCxnSpPr>
        <p:spPr>
          <a:xfrm flipV="1">
            <a:off x="2044341" y="5828432"/>
            <a:ext cx="335924" cy="215556"/>
          </a:xfrm>
          <a:prstGeom prst="straightConnector1">
            <a:avLst/>
          </a:prstGeom>
          <a:ln w="254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3">
            <a:extLst>
              <a:ext uri="{FF2B5EF4-FFF2-40B4-BE49-F238E27FC236}">
                <a16:creationId xmlns="" xmlns:a16="http://schemas.microsoft.com/office/drawing/2014/main" id="{BF9C1A71-D9A6-4E12-81EB-37E3A562C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4" y="421865"/>
            <a:ext cx="10518775" cy="446414"/>
          </a:xfrm>
        </p:spPr>
        <p:txBody>
          <a:bodyPr/>
          <a:lstStyle/>
          <a:p>
            <a:r>
              <a:rPr lang="en-US" dirty="0"/>
              <a:t>Carpediem™ system components 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="" xmlns:a16="http://schemas.microsoft.com/office/drawing/2014/main" id="{B8C3968F-6930-4EA7-A915-313D309DC343}"/>
              </a:ext>
            </a:extLst>
          </p:cNvPr>
          <p:cNvCxnSpPr>
            <a:cxnSpLocks/>
          </p:cNvCxnSpPr>
          <p:nvPr/>
        </p:nvCxnSpPr>
        <p:spPr>
          <a:xfrm flipH="1" flipV="1">
            <a:off x="3235569" y="4789848"/>
            <a:ext cx="1909272" cy="158398"/>
          </a:xfrm>
          <a:prstGeom prst="straightConnector1">
            <a:avLst/>
          </a:prstGeom>
          <a:ln w="19050" cap="sq">
            <a:solidFill>
              <a:srgbClr val="000710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="" xmlns:a16="http://schemas.microsoft.com/office/drawing/2014/main" id="{3CBE0612-6AF1-4A78-B3F7-A33EBA770825}"/>
              </a:ext>
            </a:extLst>
          </p:cNvPr>
          <p:cNvCxnSpPr>
            <a:cxnSpLocks/>
          </p:cNvCxnSpPr>
          <p:nvPr/>
        </p:nvCxnSpPr>
        <p:spPr>
          <a:xfrm flipH="1" flipV="1">
            <a:off x="3123638" y="4948246"/>
            <a:ext cx="2224687" cy="686360"/>
          </a:xfrm>
          <a:prstGeom prst="straightConnector1">
            <a:avLst/>
          </a:prstGeom>
          <a:ln w="25400" cap="sq">
            <a:solidFill>
              <a:srgbClr val="000710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="" xmlns:a16="http://schemas.microsoft.com/office/drawing/2014/main" id="{F7BF3065-1B91-47DD-85DE-88538F882728}"/>
              </a:ext>
            </a:extLst>
          </p:cNvPr>
          <p:cNvCxnSpPr>
            <a:cxnSpLocks/>
          </p:cNvCxnSpPr>
          <p:nvPr/>
        </p:nvCxnSpPr>
        <p:spPr>
          <a:xfrm flipV="1">
            <a:off x="2098866" y="4942304"/>
            <a:ext cx="429846" cy="348975"/>
          </a:xfrm>
          <a:prstGeom prst="straightConnector1">
            <a:avLst/>
          </a:prstGeom>
          <a:ln w="25400" cap="sq">
            <a:solidFill>
              <a:srgbClr val="000710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7D6ABFF6-E2A5-4CE9-A01D-59C30E76B76E}"/>
              </a:ext>
            </a:extLst>
          </p:cNvPr>
          <p:cNvCxnSpPr>
            <a:cxnSpLocks/>
          </p:cNvCxnSpPr>
          <p:nvPr/>
        </p:nvCxnSpPr>
        <p:spPr>
          <a:xfrm>
            <a:off x="1834359" y="4451506"/>
            <a:ext cx="899042" cy="318503"/>
          </a:xfrm>
          <a:prstGeom prst="straightConnector1">
            <a:avLst/>
          </a:prstGeom>
          <a:ln w="25400" cap="sq">
            <a:solidFill>
              <a:srgbClr val="000710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6D76E1BC-DC90-4725-A467-32C4CC2472E3}"/>
              </a:ext>
            </a:extLst>
          </p:cNvPr>
          <p:cNvSpPr/>
          <p:nvPr/>
        </p:nvSpPr>
        <p:spPr>
          <a:xfrm>
            <a:off x="2160351" y="3560807"/>
            <a:ext cx="963287" cy="1061867"/>
          </a:xfrm>
          <a:prstGeom prst="ellipse">
            <a:avLst/>
          </a:prstGeom>
          <a:noFill/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dirty="0" err="1"/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9FC06AC9-052A-497E-8B53-9701955C7AF6}"/>
              </a:ext>
            </a:extLst>
          </p:cNvPr>
          <p:cNvSpPr txBox="1"/>
          <p:nvPr/>
        </p:nvSpPr>
        <p:spPr>
          <a:xfrm>
            <a:off x="10791487" y="3364992"/>
            <a:ext cx="181312" cy="1477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="" xmlns:a16="http://schemas.microsoft.com/office/drawing/2014/main" id="{2B246F52-3454-4399-B37A-65B3B5365679}"/>
              </a:ext>
            </a:extLst>
          </p:cNvPr>
          <p:cNvCxnSpPr>
            <a:cxnSpLocks/>
            <a:stCxn id="32" idx="6"/>
          </p:cNvCxnSpPr>
          <p:nvPr/>
        </p:nvCxnSpPr>
        <p:spPr>
          <a:xfrm>
            <a:off x="3123638" y="4091741"/>
            <a:ext cx="3979368" cy="560139"/>
          </a:xfrm>
          <a:prstGeom prst="straightConnector1">
            <a:avLst/>
          </a:prstGeom>
          <a:ln w="254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="" xmlns:a16="http://schemas.microsoft.com/office/drawing/2014/main" id="{0F546697-BF3C-4BE7-B264-CCA842F45E7F}"/>
              </a:ext>
            </a:extLst>
          </p:cNvPr>
          <p:cNvCxnSpPr>
            <a:cxnSpLocks/>
          </p:cNvCxnSpPr>
          <p:nvPr/>
        </p:nvCxnSpPr>
        <p:spPr>
          <a:xfrm flipH="1" flipV="1">
            <a:off x="3889149" y="5426741"/>
            <a:ext cx="339951" cy="642818"/>
          </a:xfrm>
          <a:prstGeom prst="straightConnector1">
            <a:avLst/>
          </a:prstGeom>
          <a:ln w="254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4017D041-4C31-4264-B7B7-6958A61C76CB}"/>
              </a:ext>
            </a:extLst>
          </p:cNvPr>
          <p:cNvSpPr txBox="1"/>
          <p:nvPr/>
        </p:nvSpPr>
        <p:spPr>
          <a:xfrm>
            <a:off x="701651" y="3288843"/>
            <a:ext cx="1089387" cy="42691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600" dirty="0"/>
              <a:t>Labels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="" xmlns:a16="http://schemas.microsoft.com/office/drawing/2014/main" id="{8157FD8E-683D-4289-9E20-A73988CFDF9D}"/>
              </a:ext>
            </a:extLst>
          </p:cNvPr>
          <p:cNvCxnSpPr/>
          <p:nvPr/>
        </p:nvCxnSpPr>
        <p:spPr>
          <a:xfrm>
            <a:off x="1420987" y="3538502"/>
            <a:ext cx="661196" cy="231753"/>
          </a:xfrm>
          <a:prstGeom prst="straightConnector1">
            <a:avLst/>
          </a:prstGeom>
          <a:ln w="25400" cap="sq">
            <a:solidFill>
              <a:srgbClr val="000710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Table 5">
            <a:extLst>
              <a:ext uri="{FF2B5EF4-FFF2-40B4-BE49-F238E27FC236}">
                <a16:creationId xmlns="" xmlns:a16="http://schemas.microsoft.com/office/drawing/2014/main" id="{DC886147-5404-47A0-9544-2C0AB48E4CB0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7556583"/>
          <a:ext cx="708046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935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3935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01751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642B191E-EAC8-43C8-80BE-C78788405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684" y="2868737"/>
            <a:ext cx="3784281" cy="449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14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3E4F346-34A0-40F8-819C-35DD3A4A6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433" y="3462263"/>
            <a:ext cx="4086194" cy="326479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F465E18-5D93-43DE-9F14-A7C77BE4FD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5B8F636-AD7F-439B-B7F9-CDFB813D23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US Clinical Reference Guide| Ed. 09/19 - SW 1.5-0 IB5332941ENG Rev. 07| | 05/2020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E7B16E7E-28F7-4CA4-B35C-AAC62B9B1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Carpediem™ system components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FE254F3-9855-4F98-B815-F7A3084670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Cords and power</a:t>
            </a: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1BEA415D-AD80-48D5-8D05-F080738AF880}"/>
              </a:ext>
            </a:extLst>
          </p:cNvPr>
          <p:cNvSpPr/>
          <p:nvPr/>
        </p:nvSpPr>
        <p:spPr>
          <a:xfrm>
            <a:off x="7818565" y="3808534"/>
            <a:ext cx="1213062" cy="1367095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dirty="0" err="1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F3FD9C8D-AE30-4EF0-BFCE-28F939C76A07}"/>
              </a:ext>
            </a:extLst>
          </p:cNvPr>
          <p:cNvSpPr txBox="1"/>
          <p:nvPr/>
        </p:nvSpPr>
        <p:spPr>
          <a:xfrm>
            <a:off x="456000" y="1438026"/>
            <a:ext cx="9792900" cy="1367095"/>
          </a:xfrm>
          <a:prstGeom prst="rect">
            <a:avLst/>
          </a:prstGeom>
          <a:solidFill>
            <a:schemeClr val="accent4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228600">
              <a:lnSpc>
                <a:spcPts val="1900"/>
              </a:lnSpc>
            </a:pPr>
            <a:r>
              <a:rPr lang="en-US" sz="1800" b="1" dirty="0">
                <a:solidFill>
                  <a:schemeClr val="bg1"/>
                </a:solidFill>
              </a:rPr>
              <a:t>Note: </a:t>
            </a:r>
            <a:r>
              <a:rPr lang="en-US" sz="1800" dirty="0">
                <a:solidFill>
                  <a:schemeClr val="bg1"/>
                </a:solidFill>
              </a:rPr>
              <a:t>When using a </a:t>
            </a:r>
            <a:r>
              <a:rPr lang="en-US" sz="1800" b="1" dirty="0">
                <a:solidFill>
                  <a:schemeClr val="bg1"/>
                </a:solidFill>
              </a:rPr>
              <a:t>CVC</a:t>
            </a:r>
            <a:r>
              <a:rPr lang="en-US" sz="1800" dirty="0">
                <a:solidFill>
                  <a:schemeClr val="bg1"/>
                </a:solidFill>
              </a:rPr>
              <a:t> access for treatment (with a tip in the right atrium), the use of the equipotential cable is</a:t>
            </a:r>
            <a:r>
              <a:rPr lang="en-US" sz="1800" b="1" dirty="0">
                <a:solidFill>
                  <a:schemeClr val="bg1"/>
                </a:solidFill>
              </a:rPr>
              <a:t> mandatory</a:t>
            </a:r>
            <a:r>
              <a:rPr lang="en-US" sz="1800" dirty="0">
                <a:solidFill>
                  <a:schemeClr val="bg1"/>
                </a:solidFill>
              </a:rPr>
              <a:t>.  </a:t>
            </a:r>
          </a:p>
          <a:p>
            <a:pPr marL="228600">
              <a:lnSpc>
                <a:spcPts val="1900"/>
              </a:lnSpc>
            </a:pPr>
            <a:endParaRPr lang="en-US" sz="1800" dirty="0">
              <a:solidFill>
                <a:schemeClr val="bg1"/>
              </a:solidFill>
            </a:endParaRPr>
          </a:p>
          <a:p>
            <a:pPr marL="228600">
              <a:lnSpc>
                <a:spcPts val="1900"/>
              </a:lnSpc>
            </a:pPr>
            <a:r>
              <a:rPr lang="en-US" sz="1800" dirty="0">
                <a:solidFill>
                  <a:schemeClr val="bg1"/>
                </a:solidFill>
              </a:rPr>
              <a:t>The cord must be connected to the machine and then connected/plugged into a grounded electrical hospital socket</a:t>
            </a:r>
            <a:endParaRPr lang="en-US" sz="1800" dirty="0">
              <a:solidFill>
                <a:schemeClr val="bg1"/>
              </a:solidFill>
              <a:cs typeface="Effra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AEB00A75-5BE2-4E43-99D9-9E198B3A6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613148" y="3432980"/>
            <a:ext cx="2229831" cy="3294078"/>
          </a:xfrm>
          <a:prstGeom prst="rect">
            <a:avLst/>
          </a:prstGeom>
          <a:ln>
            <a:noFill/>
          </a:ln>
          <a:effectLst/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7719E0AD-1C27-4345-8F73-9AC73EEE9C43}"/>
              </a:ext>
            </a:extLst>
          </p:cNvPr>
          <p:cNvSpPr txBox="1"/>
          <p:nvPr/>
        </p:nvSpPr>
        <p:spPr>
          <a:xfrm>
            <a:off x="1613147" y="6763000"/>
            <a:ext cx="1262185" cy="249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200" dirty="0">
                <a:cs typeface="Effra"/>
              </a:rPr>
              <a:t>Equipotential cord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360B5BD-E0C1-432E-93AD-2B570CCC4FB8}"/>
              </a:ext>
            </a:extLst>
          </p:cNvPr>
          <p:cNvSpPr txBox="1"/>
          <p:nvPr/>
        </p:nvSpPr>
        <p:spPr>
          <a:xfrm rot="216771">
            <a:off x="6500634" y="4118117"/>
            <a:ext cx="228039" cy="1399191"/>
          </a:xfrm>
          <a:prstGeom prst="rect">
            <a:avLst/>
          </a:prstGeom>
          <a:solidFill>
            <a:srgbClr val="C9C8C9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03DDAD1-C545-471B-A016-719DC1C1E072}"/>
              </a:ext>
            </a:extLst>
          </p:cNvPr>
          <p:cNvSpPr txBox="1"/>
          <p:nvPr/>
        </p:nvSpPr>
        <p:spPr>
          <a:xfrm rot="180199">
            <a:off x="6467037" y="4106197"/>
            <a:ext cx="256982" cy="295151"/>
          </a:xfrm>
          <a:prstGeom prst="rect">
            <a:avLst/>
          </a:prstGeom>
          <a:solidFill>
            <a:srgbClr val="C9C8C9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  <p:graphicFrame>
        <p:nvGraphicFramePr>
          <p:cNvPr id="15" name="Table 5">
            <a:extLst>
              <a:ext uri="{FF2B5EF4-FFF2-40B4-BE49-F238E27FC236}">
                <a16:creationId xmlns="" xmlns:a16="http://schemas.microsoft.com/office/drawing/2014/main" id="{E322CD05-9212-4A4E-BC89-015CE090F477}"/>
              </a:ext>
            </a:extLst>
          </p:cNvPr>
          <p:cNvGraphicFramePr>
            <a:graphicFrameLocks noGrp="1"/>
          </p:cNvGraphicFramePr>
          <p:nvPr/>
        </p:nvGraphicFramePr>
        <p:xfrm>
          <a:off x="895181" y="7546138"/>
          <a:ext cx="708046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935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3935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01751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820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61A987AA-8595-4B11-B612-B073634F971A}"/>
              </a:ext>
            </a:extLst>
          </p:cNvPr>
          <p:cNvSpPr txBox="1"/>
          <p:nvPr/>
        </p:nvSpPr>
        <p:spPr>
          <a:xfrm>
            <a:off x="1707860" y="4911998"/>
            <a:ext cx="5652050" cy="1186001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 anchorCtr="0">
            <a:noAutofit/>
          </a:bodyPr>
          <a:lstStyle/>
          <a:p>
            <a:pPr marL="463550"/>
            <a:r>
              <a:rPr lang="en-US" altLang="it-IT" sz="1800" b="1" dirty="0"/>
              <a:t>WARNING</a:t>
            </a:r>
            <a:r>
              <a:rPr lang="en-US" altLang="it-IT" sz="1800" dirty="0"/>
              <a:t>: Battery should be recharged </a:t>
            </a:r>
            <a:r>
              <a:rPr lang="en-US" altLang="it-IT" sz="1800" b="1" dirty="0"/>
              <a:t>ONCE A MONTH </a:t>
            </a:r>
            <a:r>
              <a:rPr lang="en-US" altLang="it-IT" sz="1800" dirty="0"/>
              <a:t>for at least </a:t>
            </a:r>
            <a:r>
              <a:rPr lang="en-US" altLang="it-IT" sz="1800" b="1" dirty="0"/>
              <a:t>8 hours </a:t>
            </a:r>
            <a:r>
              <a:rPr lang="en-US" altLang="it-IT" sz="1800" dirty="0"/>
              <a:t>. Refer to Carpediem™ Operators Manual for further information</a:t>
            </a:r>
            <a:endParaRPr lang="en-US" altLang="it-IT" sz="1800" i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F28AB52E-4BE2-4D8E-9A43-6D1A83675D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D661B67-1013-4354-972B-95514655CF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US Clinical Reference Guide| Ed. 09/19 - SW 1.5-0 IB5332941ENG Rev. 07| | 05/2020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D404A41-6ED6-459D-A7F6-50BED1667F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4431" y="613627"/>
            <a:ext cx="9941170" cy="346208"/>
          </a:xfrm>
        </p:spPr>
        <p:txBody>
          <a:bodyPr/>
          <a:lstStyle/>
          <a:p>
            <a:r>
              <a:rPr lang="en-US" dirty="0"/>
              <a:t>Battery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FACF2FE-882C-48C5-A472-35E05E969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208" y="1662909"/>
            <a:ext cx="5652050" cy="4048587"/>
          </a:xfrm>
        </p:spPr>
        <p:txBody>
          <a:bodyPr/>
          <a:lstStyle/>
          <a:p>
            <a:pPr marL="0" lvl="0" indent="0">
              <a:buNone/>
            </a:pPr>
            <a:r>
              <a:rPr lang="en-US" sz="1800" dirty="0"/>
              <a:t>Stores data for 2 minutes</a:t>
            </a:r>
          </a:p>
          <a:p>
            <a:pPr marL="0" lvl="0" indent="0">
              <a:buNone/>
            </a:pPr>
            <a:r>
              <a:rPr lang="en-US" sz="1800" dirty="0"/>
              <a:t>Not designed to run a therapy</a:t>
            </a:r>
          </a:p>
          <a:p>
            <a:pPr marL="0" lvl="0" indent="0">
              <a:buNone/>
            </a:pPr>
            <a:r>
              <a:rPr lang="en-US" sz="1800" dirty="0"/>
              <a:t>Battery check/test recommend prior to treatment:</a:t>
            </a:r>
          </a:p>
          <a:p>
            <a:pPr marL="858838" lvl="1" indent="-290513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/>
                </a:solidFill>
              </a:rPr>
              <a:t>If NO alarm</a:t>
            </a:r>
            <a:r>
              <a:rPr lang="en-GB" sz="1800" b="1" dirty="0">
                <a:solidFill>
                  <a:schemeClr val="tx1"/>
                </a:solidFill>
              </a:rPr>
              <a:t>, </a:t>
            </a:r>
            <a:r>
              <a:rPr lang="en-GB" sz="1800" dirty="0">
                <a:solidFill>
                  <a:schemeClr val="tx1"/>
                </a:solidFill>
              </a:rPr>
              <a:t>recharge battery by plugging into power socket</a:t>
            </a:r>
            <a:endParaRPr lang="en-US" sz="1800" dirty="0">
              <a:solidFill>
                <a:schemeClr val="tx1"/>
              </a:solidFill>
            </a:endParaRPr>
          </a:p>
          <a:p>
            <a:pPr marL="858838" lvl="1" indent="-290513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/>
                </a:solidFill>
              </a:rPr>
              <a:t>If alarm </a:t>
            </a:r>
            <a:r>
              <a:rPr lang="en-GB" sz="1800" b="1" dirty="0">
                <a:solidFill>
                  <a:schemeClr val="tx1"/>
                </a:solidFill>
              </a:rPr>
              <a:t>21 BATTERY DEAD </a:t>
            </a:r>
            <a:r>
              <a:rPr lang="en-GB" sz="1800" dirty="0">
                <a:solidFill>
                  <a:schemeClr val="tx1"/>
                </a:solidFill>
              </a:rPr>
              <a:t>presents, </a:t>
            </a:r>
            <a:r>
              <a:rPr lang="en-GB" sz="1800" b="1" dirty="0">
                <a:solidFill>
                  <a:schemeClr val="tx1"/>
                </a:solidFill>
              </a:rPr>
              <a:t>RECHARGE</a:t>
            </a:r>
            <a:r>
              <a:rPr lang="en-GB" sz="1800" dirty="0">
                <a:solidFill>
                  <a:schemeClr val="tx1"/>
                </a:solidFill>
              </a:rPr>
              <a:t> before use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001454F-A497-44E3-BCBC-3377825FA919}"/>
              </a:ext>
            </a:extLst>
          </p:cNvPr>
          <p:cNvSpPr txBox="1"/>
          <p:nvPr/>
        </p:nvSpPr>
        <p:spPr>
          <a:xfrm>
            <a:off x="8798770" y="1381564"/>
            <a:ext cx="1456651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60" dirty="0">
                <a:latin typeface="+mj-lt"/>
                <a:cs typeface="Calibri" panose="020F0502020204030204" pitchFamily="34" charset="0"/>
              </a:rPr>
              <a:t>Remove cord</a:t>
            </a:r>
            <a:endParaRPr lang="en-US" sz="126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="" xmlns:a16="http://schemas.microsoft.com/office/drawing/2014/main" id="{03F42012-1C95-444C-9CA0-A3D430437041}"/>
              </a:ext>
            </a:extLst>
          </p:cNvPr>
          <p:cNvSpPr txBox="1">
            <a:spLocks/>
          </p:cNvSpPr>
          <p:nvPr/>
        </p:nvSpPr>
        <p:spPr>
          <a:xfrm>
            <a:off x="574431" y="205897"/>
            <a:ext cx="9742056" cy="3676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system components</a:t>
            </a:r>
          </a:p>
        </p:txBody>
      </p:sp>
      <p:pic>
        <p:nvPicPr>
          <p:cNvPr id="22" name="image4.png">
            <a:extLst>
              <a:ext uri="{FF2B5EF4-FFF2-40B4-BE49-F238E27FC236}">
                <a16:creationId xmlns="" xmlns:a16="http://schemas.microsoft.com/office/drawing/2014/main" id="{EE132A6E-627F-41CA-8D20-C4FDB4FFF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204" y="4801327"/>
            <a:ext cx="532942" cy="49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38035AE3-509D-46CC-8D4E-C8D898537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9631" y="2211991"/>
            <a:ext cx="3674401" cy="2268500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754AFBF8-5349-4D80-A5BE-368CEE97BF74}"/>
              </a:ext>
            </a:extLst>
          </p:cNvPr>
          <p:cNvCxnSpPr>
            <a:cxnSpLocks/>
          </p:cNvCxnSpPr>
          <p:nvPr/>
        </p:nvCxnSpPr>
        <p:spPr>
          <a:xfrm>
            <a:off x="9390185" y="1667796"/>
            <a:ext cx="0" cy="878861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AA2DEDB-11A9-4587-90E7-DA5B3A16800D}"/>
              </a:ext>
            </a:extLst>
          </p:cNvPr>
          <p:cNvSpPr txBox="1"/>
          <p:nvPr/>
        </p:nvSpPr>
        <p:spPr>
          <a:xfrm rot="311951">
            <a:off x="8764868" y="2900403"/>
            <a:ext cx="247620" cy="1444578"/>
          </a:xfrm>
          <a:prstGeom prst="rect">
            <a:avLst/>
          </a:prstGeom>
          <a:solidFill>
            <a:srgbClr val="C9C9CA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>
              <a:cs typeface="Effra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54A23689-3272-4826-B451-E6A5BECEDE09}"/>
              </a:ext>
            </a:extLst>
          </p:cNvPr>
          <p:cNvSpPr/>
          <p:nvPr/>
        </p:nvSpPr>
        <p:spPr>
          <a:xfrm>
            <a:off x="7563944" y="2767754"/>
            <a:ext cx="1517717" cy="1408463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dirty="0" err="1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1AE5670-2794-4A3A-9945-95662450B87F}"/>
              </a:ext>
            </a:extLst>
          </p:cNvPr>
          <p:cNvSpPr txBox="1"/>
          <p:nvPr/>
        </p:nvSpPr>
        <p:spPr>
          <a:xfrm>
            <a:off x="8739498" y="2470212"/>
            <a:ext cx="377508" cy="404725"/>
          </a:xfrm>
          <a:prstGeom prst="rect">
            <a:avLst/>
          </a:prstGeom>
          <a:solidFill>
            <a:srgbClr val="C9C9CA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  <p:graphicFrame>
        <p:nvGraphicFramePr>
          <p:cNvPr id="16" name="Table 5">
            <a:extLst>
              <a:ext uri="{FF2B5EF4-FFF2-40B4-BE49-F238E27FC236}">
                <a16:creationId xmlns="" xmlns:a16="http://schemas.microsoft.com/office/drawing/2014/main" id="{CC4ADB64-FBBD-407F-9CAD-AF73707E6437}"/>
              </a:ext>
            </a:extLst>
          </p:cNvPr>
          <p:cNvGraphicFramePr>
            <a:graphicFrameLocks noGrp="1"/>
          </p:cNvGraphicFramePr>
          <p:nvPr/>
        </p:nvGraphicFramePr>
        <p:xfrm>
          <a:off x="895181" y="7546138"/>
          <a:ext cx="708046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935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3935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01751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0095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27979EE-83E1-4789-804C-9DE2E4CB1B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>
                <a:solidFill>
                  <a:srgbClr val="FFFFFF"/>
                </a:solidFill>
              </a:rPr>
              <a:pPr/>
              <a:t>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C0BD04A-B248-45BB-AD97-721F0D73D0C2}"/>
              </a:ext>
            </a:extLst>
          </p:cNvPr>
          <p:cNvSpPr txBox="1"/>
          <p:nvPr/>
        </p:nvSpPr>
        <p:spPr>
          <a:xfrm>
            <a:off x="820282" y="6846989"/>
            <a:ext cx="5443805" cy="1714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2280"/>
              </a:lnSpc>
            </a:pPr>
            <a:r>
              <a:rPr lang="it-IT" sz="960" dirty="0">
                <a:solidFill>
                  <a:schemeClr val="bg1"/>
                </a:solidFill>
                <a:cs typeface="Effra"/>
              </a:rPr>
              <a:t>05-2019 CARPEDIEM REV. 01  AUTHOR: SILVIA MANFREDINI</a:t>
            </a:r>
            <a:endParaRPr lang="en-US" sz="960" dirty="0">
              <a:solidFill>
                <a:schemeClr val="bg1"/>
              </a:solidFill>
              <a:latin typeface="Effra"/>
              <a:cs typeface="Effra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3BF03CD0-AC3B-4CC2-AC0A-7C3455099D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4" y="783143"/>
            <a:ext cx="10058401" cy="365760"/>
          </a:xfrm>
        </p:spPr>
        <p:txBody>
          <a:bodyPr/>
          <a:lstStyle/>
          <a:p>
            <a:r>
              <a:rPr lang="en-US" dirty="0"/>
              <a:t>Front 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AE26BA7-388E-4562-AD6C-A440C76FA749}"/>
              </a:ext>
            </a:extLst>
          </p:cNvPr>
          <p:cNvSpPr txBox="1"/>
          <p:nvPr/>
        </p:nvSpPr>
        <p:spPr>
          <a:xfrm>
            <a:off x="5029200" y="3723640"/>
            <a:ext cx="914400" cy="9144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5ABC1277-D87A-4E23-AD1C-403FD6B207C9}"/>
              </a:ext>
            </a:extLst>
          </p:cNvPr>
          <p:cNvGrpSpPr>
            <a:grpSpLocks noChangeAspect="1"/>
          </p:cNvGrpSpPr>
          <p:nvPr/>
        </p:nvGrpSpPr>
        <p:grpSpPr>
          <a:xfrm>
            <a:off x="853147" y="992459"/>
            <a:ext cx="10604287" cy="6345893"/>
            <a:chOff x="334052" y="0"/>
            <a:chExt cx="11006369" cy="6336000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CF1E455D-5EDB-4B9E-98E3-D9B58216A0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34" t="3706" r="22000" b="46115"/>
            <a:stretch/>
          </p:blipFill>
          <p:spPr>
            <a:xfrm>
              <a:off x="3180994" y="0"/>
              <a:ext cx="4109918" cy="6336000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="" xmlns:a16="http://schemas.microsoft.com/office/drawing/2014/main" id="{4603E0CC-BB38-4366-BF42-791000B21B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49020" y="2408484"/>
              <a:ext cx="1743950" cy="1645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="" xmlns:a16="http://schemas.microsoft.com/office/drawing/2014/main" id="{2F18E6A0-38D8-48E3-A842-AA99A31FCC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02753" y="3974849"/>
              <a:ext cx="1253302" cy="26060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="" xmlns:a16="http://schemas.microsoft.com/office/drawing/2014/main" id="{4B3CBF47-469A-4442-A269-5033BDE9BE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67636" y="3968915"/>
              <a:ext cx="862759" cy="18721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C800A66A-6E29-40FE-9472-1390F59EEDFF}"/>
                </a:ext>
              </a:extLst>
            </p:cNvPr>
            <p:cNvSpPr txBox="1"/>
            <p:nvPr/>
          </p:nvSpPr>
          <p:spPr>
            <a:xfrm>
              <a:off x="1247905" y="2818192"/>
              <a:ext cx="1800594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Effluent pump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8E0B653D-456A-45FB-91CA-9B2539718D51}"/>
                </a:ext>
              </a:extLst>
            </p:cNvPr>
            <p:cNvSpPr txBox="1"/>
            <p:nvPr/>
          </p:nvSpPr>
          <p:spPr>
            <a:xfrm>
              <a:off x="1644348" y="4110554"/>
              <a:ext cx="1596824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Blood pump 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5FA2A525-2373-4DFA-A77B-DAEFEA2ED3BD}"/>
                </a:ext>
              </a:extLst>
            </p:cNvPr>
            <p:cNvSpPr txBox="1"/>
            <p:nvPr/>
          </p:nvSpPr>
          <p:spPr>
            <a:xfrm>
              <a:off x="7267475" y="3974904"/>
              <a:ext cx="3539799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Infusion/dialysis (INF/DIA) pump 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3F519CEA-6ABF-4843-8B8B-8998AB05FAD5}"/>
                </a:ext>
              </a:extLst>
            </p:cNvPr>
            <p:cNvSpPr txBox="1"/>
            <p:nvPr/>
          </p:nvSpPr>
          <p:spPr>
            <a:xfrm>
              <a:off x="334052" y="4543201"/>
              <a:ext cx="3914654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Arterial pressure transducer (Dome)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="" xmlns:a16="http://schemas.microsoft.com/office/drawing/2014/main" id="{B0F7DF9A-6B5F-41CD-8111-C3E30F7588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32720" y="4425550"/>
              <a:ext cx="714636" cy="2427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6D61FEBA-3A62-4532-99C6-6229BBFE3792}"/>
                </a:ext>
              </a:extLst>
            </p:cNvPr>
            <p:cNvSpPr txBox="1"/>
            <p:nvPr/>
          </p:nvSpPr>
          <p:spPr>
            <a:xfrm>
              <a:off x="7484332" y="2204864"/>
              <a:ext cx="3856089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Venous pressure transducer (Dome)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="" xmlns:a16="http://schemas.microsoft.com/office/drawing/2014/main" id="{DB56E485-1651-4415-9A01-551300D5E366}"/>
                </a:ext>
              </a:extLst>
            </p:cNvPr>
            <p:cNvCxnSpPr>
              <a:cxnSpLocks/>
              <a:stCxn id="21" idx="1"/>
            </p:cNvCxnSpPr>
            <p:nvPr/>
          </p:nvCxnSpPr>
          <p:spPr>
            <a:xfrm flipH="1">
              <a:off x="6079612" y="2350751"/>
              <a:ext cx="1404720" cy="2139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963EA8CD-00E7-458A-AD8F-FAFBD1EC3C3B}"/>
                </a:ext>
              </a:extLst>
            </p:cNvPr>
            <p:cNvSpPr txBox="1"/>
            <p:nvPr/>
          </p:nvSpPr>
          <p:spPr>
            <a:xfrm>
              <a:off x="509527" y="5085298"/>
              <a:ext cx="4031426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Pre-filter pressure transducer (Dome)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="" xmlns:a16="http://schemas.microsoft.com/office/drawing/2014/main" id="{1E89C1DE-430C-473C-AF25-75E72C3ECC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1067" y="4472518"/>
              <a:ext cx="1551588" cy="68583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160282C1-3B5D-4D4D-B9BD-92289251FA02}"/>
                </a:ext>
              </a:extLst>
            </p:cNvPr>
            <p:cNvSpPr txBox="1"/>
            <p:nvPr/>
          </p:nvSpPr>
          <p:spPr>
            <a:xfrm>
              <a:off x="7030827" y="3538666"/>
              <a:ext cx="4108999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Clip for infusion/dialysis pump segment  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08AF36BE-D3D3-4669-A52E-EFC0E2281856}"/>
                </a:ext>
              </a:extLst>
            </p:cNvPr>
            <p:cNvSpPr txBox="1"/>
            <p:nvPr/>
          </p:nvSpPr>
          <p:spPr>
            <a:xfrm>
              <a:off x="7075234" y="5236199"/>
              <a:ext cx="2213681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Clip for venous line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A3B37917-40AD-4DA8-8B18-BC15CB0D96D1}"/>
                </a:ext>
              </a:extLst>
            </p:cNvPr>
            <p:cNvSpPr txBox="1"/>
            <p:nvPr/>
          </p:nvSpPr>
          <p:spPr>
            <a:xfrm>
              <a:off x="733418" y="5569496"/>
              <a:ext cx="3168925" cy="489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Clip for infusion/dialysis line if a warmer is used  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C7792FD1-8A79-464F-9B21-35C07D7A0197}"/>
                </a:ext>
              </a:extLst>
            </p:cNvPr>
            <p:cNvSpPr txBox="1"/>
            <p:nvPr/>
          </p:nvSpPr>
          <p:spPr>
            <a:xfrm>
              <a:off x="388557" y="2381639"/>
              <a:ext cx="3383353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Clip for effluent pump segment  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="" xmlns:a16="http://schemas.microsoft.com/office/drawing/2014/main" id="{DB5C668F-175F-4EC1-9A05-4DD224E291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87020" y="2944528"/>
              <a:ext cx="1548368" cy="597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="" xmlns:a16="http://schemas.microsoft.com/office/drawing/2014/main" id="{2C241022-BE15-4C6E-AFC0-4B69F965C1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49028" y="4595572"/>
              <a:ext cx="1685619" cy="10343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="" xmlns:a16="http://schemas.microsoft.com/office/drawing/2014/main" id="{EB5DA862-6EB3-4EFA-90FC-1AF4530EE0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78726" y="3584528"/>
              <a:ext cx="468194" cy="12613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9357BFF4-1233-4BAF-9621-7D23DBB14DB2}"/>
                </a:ext>
              </a:extLst>
            </p:cNvPr>
            <p:cNvSpPr txBox="1"/>
            <p:nvPr/>
          </p:nvSpPr>
          <p:spPr>
            <a:xfrm>
              <a:off x="7053971" y="2708920"/>
              <a:ext cx="2250301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Filter holder 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="" xmlns:a16="http://schemas.microsoft.com/office/drawing/2014/main" id="{0FCF6D8F-3375-4EB0-8263-7C8C36DEB6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94763" y="2934335"/>
              <a:ext cx="1536064" cy="28564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81664425-6B96-4BD1-BC93-401627C4C67A}"/>
                </a:ext>
              </a:extLst>
            </p:cNvPr>
            <p:cNvSpPr txBox="1"/>
            <p:nvPr/>
          </p:nvSpPr>
          <p:spPr>
            <a:xfrm>
              <a:off x="6734535" y="3113827"/>
              <a:ext cx="3281535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Venous drip chamber holder 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="" xmlns:a16="http://schemas.microsoft.com/office/drawing/2014/main" id="{796B76B0-4ABD-4A05-BF97-DBE99F80FF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7846" y="3305477"/>
              <a:ext cx="706616" cy="716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="" xmlns:a16="http://schemas.microsoft.com/office/drawing/2014/main" id="{BC0A890C-86A4-471B-80D9-CEFD05E1B577}"/>
                </a:ext>
              </a:extLst>
            </p:cNvPr>
            <p:cNvCxnSpPr>
              <a:cxnSpLocks/>
              <a:stCxn id="26" idx="1"/>
            </p:cNvCxnSpPr>
            <p:nvPr/>
          </p:nvCxnSpPr>
          <p:spPr>
            <a:xfrm flipH="1" flipV="1">
              <a:off x="5916668" y="4565204"/>
              <a:ext cx="1158566" cy="8168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="" xmlns:a16="http://schemas.microsoft.com/office/drawing/2014/main" id="{5558DDE7-E10C-4855-B0FF-44F08EBD03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87845" y="3932903"/>
              <a:ext cx="1191579" cy="59584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00DD27E2-7798-47BA-9D19-8511C696B9EE}"/>
                </a:ext>
              </a:extLst>
            </p:cNvPr>
            <p:cNvSpPr txBox="1"/>
            <p:nvPr/>
          </p:nvSpPr>
          <p:spPr>
            <a:xfrm>
              <a:off x="7150827" y="4374859"/>
              <a:ext cx="2587663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Air sensor 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07F1A049-94EF-49B8-AD6F-1AE6D9E0981C}"/>
                </a:ext>
              </a:extLst>
            </p:cNvPr>
            <p:cNvSpPr txBox="1"/>
            <p:nvPr/>
          </p:nvSpPr>
          <p:spPr>
            <a:xfrm>
              <a:off x="7258414" y="4849415"/>
              <a:ext cx="2660636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Venous electroclamp 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="" xmlns:a16="http://schemas.microsoft.com/office/drawing/2014/main" id="{CBC8B245-129C-43D2-9244-BD0FA3AA62CE}"/>
                </a:ext>
              </a:extLst>
            </p:cNvPr>
            <p:cNvCxnSpPr>
              <a:cxnSpLocks/>
              <a:stCxn id="39" idx="1"/>
            </p:cNvCxnSpPr>
            <p:nvPr/>
          </p:nvCxnSpPr>
          <p:spPr>
            <a:xfrm flipH="1" flipV="1">
              <a:off x="6021990" y="4424736"/>
              <a:ext cx="1236424" cy="57056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="" xmlns:a16="http://schemas.microsoft.com/office/drawing/2014/main" id="{913085F4-97FB-4C18-BF01-E53C081FB2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21328" y="3705507"/>
              <a:ext cx="853238" cy="1412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4CED1410-67B9-4741-8B38-DBF4600AE57B}"/>
                </a:ext>
              </a:extLst>
            </p:cNvPr>
            <p:cNvSpPr txBox="1"/>
            <p:nvPr/>
          </p:nvSpPr>
          <p:spPr>
            <a:xfrm>
              <a:off x="720022" y="3695774"/>
              <a:ext cx="3163085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Blood leakage detector (BLD)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="" xmlns:a16="http://schemas.microsoft.com/office/drawing/2014/main" id="{C91F0048-D9B7-4109-8597-7B8DF82392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1292" y="3351349"/>
              <a:ext cx="1517675" cy="3809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4443A165-BEF2-4E09-81C5-561272F396C7}"/>
                </a:ext>
              </a:extLst>
            </p:cNvPr>
            <p:cNvSpPr txBox="1"/>
            <p:nvPr/>
          </p:nvSpPr>
          <p:spPr>
            <a:xfrm>
              <a:off x="1898120" y="3232793"/>
              <a:ext cx="1800594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Heparin pump  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="" xmlns:a16="http://schemas.microsoft.com/office/drawing/2014/main" id="{6DA6B1B7-C07C-4FB7-8389-00D3E8E49064}"/>
                </a:ext>
              </a:extLst>
            </p:cNvPr>
            <p:cNvCxnSpPr/>
            <p:nvPr/>
          </p:nvCxnSpPr>
          <p:spPr>
            <a:xfrm>
              <a:off x="2457997" y="1810606"/>
              <a:ext cx="881313" cy="4638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2D7CA53E-D190-49F1-ABB5-48BB8DD4F9C9}"/>
                </a:ext>
              </a:extLst>
            </p:cNvPr>
            <p:cNvSpPr txBox="1"/>
            <p:nvPr/>
          </p:nvSpPr>
          <p:spPr>
            <a:xfrm>
              <a:off x="744771" y="1620375"/>
              <a:ext cx="2387949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Effluent (EFF) scale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52F7B09C-CB37-4CFF-92A0-D4A133C302F5}"/>
                </a:ext>
              </a:extLst>
            </p:cNvPr>
            <p:cNvSpPr txBox="1"/>
            <p:nvPr/>
          </p:nvSpPr>
          <p:spPr>
            <a:xfrm>
              <a:off x="7587418" y="1415278"/>
              <a:ext cx="2762321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Infusion/dialysis (INF/DIA) scale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="" xmlns:a16="http://schemas.microsoft.com/office/drawing/2014/main" id="{A0D5D7C9-3D2E-43B8-B19C-4FE79BA378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6847" y="1902255"/>
              <a:ext cx="566038" cy="3295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5067E1B2-0B52-4B5F-B327-2DB3395FC023}"/>
                </a:ext>
              </a:extLst>
            </p:cNvPr>
            <p:cNvSpPr txBox="1"/>
            <p:nvPr/>
          </p:nvSpPr>
          <p:spPr>
            <a:xfrm>
              <a:off x="6683052" y="1023003"/>
              <a:ext cx="1879666" cy="375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Control panel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="" xmlns:a16="http://schemas.microsoft.com/office/drawing/2014/main" id="{7052A8A2-0D98-4A26-8242-9BAEABE00B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7557" y="1319093"/>
              <a:ext cx="1080119" cy="3425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C1BFEAE7-656C-461E-B57D-AFE1F852E2E5}"/>
                </a:ext>
              </a:extLst>
            </p:cNvPr>
            <p:cNvSpPr txBox="1"/>
            <p:nvPr/>
          </p:nvSpPr>
          <p:spPr>
            <a:xfrm>
              <a:off x="5877274" y="605420"/>
              <a:ext cx="1649948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Warning light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="" xmlns:a16="http://schemas.microsoft.com/office/drawing/2014/main" id="{38085FAC-5F9B-452E-B2F6-2F8C35C215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11248" y="852512"/>
              <a:ext cx="504991" cy="39951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B662F509-0818-4258-9D1E-EA5934CBB46E}"/>
                </a:ext>
              </a:extLst>
            </p:cNvPr>
            <p:cNvSpPr txBox="1"/>
            <p:nvPr/>
          </p:nvSpPr>
          <p:spPr>
            <a:xfrm>
              <a:off x="1182993" y="168893"/>
              <a:ext cx="1666028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IV pole holder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="" xmlns:a16="http://schemas.microsoft.com/office/drawing/2014/main" id="{BF5A2B59-6DFC-4677-A92D-68E35B3F8F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65444" y="354157"/>
              <a:ext cx="1485968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088D58D9-11D9-44A2-B778-9B6C6D9D6504}"/>
                </a:ext>
              </a:extLst>
            </p:cNvPr>
            <p:cNvSpPr txBox="1"/>
            <p:nvPr/>
          </p:nvSpPr>
          <p:spPr>
            <a:xfrm>
              <a:off x="7314057" y="5929535"/>
              <a:ext cx="1814274" cy="29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260" dirty="0">
                  <a:latin typeface="+mj-lt"/>
                  <a:cs typeface="Calibri" panose="020F0502020204030204" pitchFamily="34" charset="0"/>
                </a:rPr>
                <a:t>Warmer holder</a:t>
              </a:r>
              <a:endParaRPr lang="en-US" sz="126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="" xmlns:a16="http://schemas.microsoft.com/office/drawing/2014/main" id="{6293114F-4974-41DD-A3C3-B4C97B72B8C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08507" y="5544875"/>
              <a:ext cx="1039989" cy="48244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E7397A5-0618-4736-A529-EFC79B3685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58" name="Title 3">
            <a:extLst>
              <a:ext uri="{FF2B5EF4-FFF2-40B4-BE49-F238E27FC236}">
                <a16:creationId xmlns="" xmlns:a16="http://schemas.microsoft.com/office/drawing/2014/main" id="{AED8AF57-380E-4463-ACF8-6D7E34CFA915}"/>
              </a:ext>
            </a:extLst>
          </p:cNvPr>
          <p:cNvSpPr txBox="1">
            <a:spLocks/>
          </p:cNvSpPr>
          <p:nvPr/>
        </p:nvSpPr>
        <p:spPr>
          <a:xfrm>
            <a:off x="454024" y="421865"/>
            <a:ext cx="10386695" cy="4464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system components  </a:t>
            </a:r>
          </a:p>
        </p:txBody>
      </p:sp>
      <p:graphicFrame>
        <p:nvGraphicFramePr>
          <p:cNvPr id="59" name="Table 5">
            <a:extLst>
              <a:ext uri="{FF2B5EF4-FFF2-40B4-BE49-F238E27FC236}">
                <a16:creationId xmlns="" xmlns:a16="http://schemas.microsoft.com/office/drawing/2014/main" id="{5AF860ED-66D9-41A0-AE91-C1EFD5585BAC}"/>
              </a:ext>
            </a:extLst>
          </p:cNvPr>
          <p:cNvGraphicFramePr>
            <a:graphicFrameLocks noGrp="1"/>
          </p:cNvGraphicFramePr>
          <p:nvPr/>
        </p:nvGraphicFramePr>
        <p:xfrm>
          <a:off x="895182" y="7546138"/>
          <a:ext cx="7142508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980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8980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24548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09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B00777E-407D-40BE-A425-F46810686180}"/>
              </a:ext>
            </a:extLst>
          </p:cNvPr>
          <p:cNvSpPr txBox="1"/>
          <p:nvPr/>
        </p:nvSpPr>
        <p:spPr>
          <a:xfrm>
            <a:off x="1548332" y="2319453"/>
            <a:ext cx="4413106" cy="2400290"/>
          </a:xfrm>
          <a:prstGeom prst="rect">
            <a:avLst/>
          </a:prstGeom>
          <a:solidFill>
            <a:schemeClr val="accent4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49690CEE-6780-4AF0-868D-89EAF7872D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57200" y="7873369"/>
            <a:ext cx="457200" cy="2286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3032E39-2DD7-6341-87B9-9AB98FE36691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0749F05-9751-4473-88BC-A1649D93E4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14400" y="7873369"/>
            <a:ext cx="6629400" cy="2286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Instructor Resource|Machine Overview_Components_ and Consumables Resource| 05/2020</a:t>
            </a: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48B27010-5AAD-4AA3-83AF-BF1DEEEC4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4" y="421865"/>
            <a:ext cx="7089775" cy="365760"/>
          </a:xfrm>
        </p:spPr>
        <p:txBody>
          <a:bodyPr anchor="t">
            <a:normAutofit/>
          </a:bodyPr>
          <a:lstStyle/>
          <a:p>
            <a:r>
              <a:rPr lang="en-US" sz="2600" dirty="0"/>
              <a:t>Carpediem™ system components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A8B3379-251B-4B9F-B4AB-52BFDC4B1E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4" y="867567"/>
            <a:ext cx="6105516" cy="365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600" dirty="0"/>
              <a:t>Inside the Carpediem machine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3650C71B-7817-4636-9E33-BB8282C2F21C}"/>
              </a:ext>
            </a:extLst>
          </p:cNvPr>
          <p:cNvGrpSpPr/>
          <p:nvPr/>
        </p:nvGrpSpPr>
        <p:grpSpPr>
          <a:xfrm>
            <a:off x="6927085" y="4360127"/>
            <a:ext cx="2959818" cy="3111191"/>
            <a:chOff x="539750" y="2189665"/>
            <a:chExt cx="3008136" cy="1800200"/>
          </a:xfrm>
        </p:grpSpPr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EA9EB8B8-37D9-4B3A-AA81-2F7D61FA29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52" t="15001" r="16570" b="9400"/>
            <a:stretch/>
          </p:blipFill>
          <p:spPr>
            <a:xfrm>
              <a:off x="539750" y="2189665"/>
              <a:ext cx="3008136" cy="1800200"/>
            </a:xfrm>
            <a:prstGeom prst="rect">
              <a:avLst/>
            </a:prstGeom>
          </p:spPr>
        </p:pic>
        <p:sp>
          <p:nvSpPr>
            <p:cNvPr id="17" name="Freccia a destra 1">
              <a:extLst>
                <a:ext uri="{FF2B5EF4-FFF2-40B4-BE49-F238E27FC236}">
                  <a16:creationId xmlns="" xmlns:a16="http://schemas.microsoft.com/office/drawing/2014/main" id="{9D1A8D95-F467-4F3F-B418-1FA9AA69ED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756841">
              <a:off x="2584636" y="3124455"/>
              <a:ext cx="855320" cy="376341"/>
            </a:xfrm>
            <a:prstGeom prst="rightArrow">
              <a:avLst>
                <a:gd name="adj1" fmla="val 46556"/>
                <a:gd name="adj2" fmla="val 49996"/>
              </a:avLst>
            </a:prstGeom>
            <a:solidFill>
              <a:srgbClr val="FF0000">
                <a:alpha val="43137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 algn="just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6000" dirty="0">
                <a:solidFill>
                  <a:srgbClr val="005398"/>
                </a:solidFill>
              </a:endParaRPr>
            </a:p>
          </p:txBody>
        </p:sp>
      </p:grpSp>
      <p:pic>
        <p:nvPicPr>
          <p:cNvPr id="18" name="Picture 2">
            <a:extLst>
              <a:ext uri="{FF2B5EF4-FFF2-40B4-BE49-F238E27FC236}">
                <a16:creationId xmlns="" xmlns:a16="http://schemas.microsoft.com/office/drawing/2014/main" id="{F7E4D0D3-049A-4196-91D0-3FD3C2634AED}"/>
              </a:ext>
            </a:extLst>
          </p:cNvPr>
          <p:cNvPicPr>
            <a:picLocks noGrp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7" r="32587"/>
          <a:stretch>
            <a:fillRect/>
          </a:stretch>
        </p:blipFill>
        <p:spPr>
          <a:xfrm>
            <a:off x="6909012" y="278780"/>
            <a:ext cx="2959817" cy="4081347"/>
          </a:xfrm>
        </p:spPr>
      </p:pic>
      <p:sp>
        <p:nvSpPr>
          <p:cNvPr id="23" name="Freeform 35">
            <a:extLst>
              <a:ext uri="{FF2B5EF4-FFF2-40B4-BE49-F238E27FC236}">
                <a16:creationId xmlns="" xmlns:a16="http://schemas.microsoft.com/office/drawing/2014/main" id="{C38260D4-1FA6-4EAC-8337-14800E4620C8}"/>
              </a:ext>
            </a:extLst>
          </p:cNvPr>
          <p:cNvSpPr>
            <a:spLocks noEditPoints="1"/>
          </p:cNvSpPr>
          <p:nvPr/>
        </p:nvSpPr>
        <p:spPr bwMode="auto">
          <a:xfrm>
            <a:off x="1766038" y="3204611"/>
            <a:ext cx="333775" cy="408578"/>
          </a:xfrm>
          <a:custGeom>
            <a:avLst/>
            <a:gdLst>
              <a:gd name="T0" fmla="*/ 193 w 193"/>
              <a:gd name="T1" fmla="*/ 191 h 192"/>
              <a:gd name="T2" fmla="*/ 104 w 193"/>
              <a:gd name="T3" fmla="*/ 191 h 192"/>
              <a:gd name="T4" fmla="*/ 104 w 193"/>
              <a:gd name="T5" fmla="*/ 183 h 192"/>
              <a:gd name="T6" fmla="*/ 185 w 193"/>
              <a:gd name="T7" fmla="*/ 183 h 192"/>
              <a:gd name="T8" fmla="*/ 185 w 193"/>
              <a:gd name="T9" fmla="*/ 8 h 192"/>
              <a:gd name="T10" fmla="*/ 8 w 193"/>
              <a:gd name="T11" fmla="*/ 8 h 192"/>
              <a:gd name="T12" fmla="*/ 8 w 193"/>
              <a:gd name="T13" fmla="*/ 74 h 192"/>
              <a:gd name="T14" fmla="*/ 0 w 193"/>
              <a:gd name="T15" fmla="*/ 74 h 192"/>
              <a:gd name="T16" fmla="*/ 0 w 193"/>
              <a:gd name="T17" fmla="*/ 0 h 192"/>
              <a:gd name="T18" fmla="*/ 193 w 193"/>
              <a:gd name="T19" fmla="*/ 0 h 192"/>
              <a:gd name="T20" fmla="*/ 193 w 193"/>
              <a:gd name="T21" fmla="*/ 191 h 192"/>
              <a:gd name="T22" fmla="*/ 118 w 193"/>
              <a:gd name="T23" fmla="*/ 131 h 192"/>
              <a:gd name="T24" fmla="*/ 89 w 193"/>
              <a:gd name="T25" fmla="*/ 65 h 192"/>
              <a:gd name="T26" fmla="*/ 61 w 193"/>
              <a:gd name="T27" fmla="*/ 33 h 192"/>
              <a:gd name="T28" fmla="*/ 58 w 193"/>
              <a:gd name="T29" fmla="*/ 31 h 192"/>
              <a:gd name="T30" fmla="*/ 55 w 193"/>
              <a:gd name="T31" fmla="*/ 34 h 192"/>
              <a:gd name="T32" fmla="*/ 0 w 193"/>
              <a:gd name="T33" fmla="*/ 131 h 192"/>
              <a:gd name="T34" fmla="*/ 57 w 193"/>
              <a:gd name="T35" fmla="*/ 192 h 192"/>
              <a:gd name="T36" fmla="*/ 118 w 193"/>
              <a:gd name="T37" fmla="*/ 131 h 192"/>
              <a:gd name="T38" fmla="*/ 110 w 193"/>
              <a:gd name="T39" fmla="*/ 131 h 192"/>
              <a:gd name="T40" fmla="*/ 91 w 193"/>
              <a:gd name="T41" fmla="*/ 173 h 192"/>
              <a:gd name="T42" fmla="*/ 57 w 193"/>
              <a:gd name="T43" fmla="*/ 184 h 192"/>
              <a:gd name="T44" fmla="*/ 8 w 193"/>
              <a:gd name="T45" fmla="*/ 131 h 192"/>
              <a:gd name="T46" fmla="*/ 58 w 193"/>
              <a:gd name="T47" fmla="*/ 42 h 192"/>
              <a:gd name="T48" fmla="*/ 110 w 193"/>
              <a:gd name="T49" fmla="*/ 131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92">
                <a:moveTo>
                  <a:pt x="193" y="191"/>
                </a:moveTo>
                <a:cubicBezTo>
                  <a:pt x="104" y="191"/>
                  <a:pt x="104" y="191"/>
                  <a:pt x="104" y="191"/>
                </a:cubicBezTo>
                <a:cubicBezTo>
                  <a:pt x="104" y="183"/>
                  <a:pt x="104" y="183"/>
                  <a:pt x="104" y="183"/>
                </a:cubicBezTo>
                <a:cubicBezTo>
                  <a:pt x="185" y="183"/>
                  <a:pt x="185" y="183"/>
                  <a:pt x="185" y="183"/>
                </a:cubicBezTo>
                <a:cubicBezTo>
                  <a:pt x="185" y="8"/>
                  <a:pt x="185" y="8"/>
                  <a:pt x="185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74"/>
                  <a:pt x="8" y="74"/>
                  <a:pt x="8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0"/>
                  <a:pt x="0" y="0"/>
                  <a:pt x="0" y="0"/>
                </a:cubicBezTo>
                <a:cubicBezTo>
                  <a:pt x="193" y="0"/>
                  <a:pt x="193" y="0"/>
                  <a:pt x="193" y="0"/>
                </a:cubicBezTo>
                <a:lnTo>
                  <a:pt x="193" y="191"/>
                </a:lnTo>
                <a:close/>
                <a:moveTo>
                  <a:pt x="118" y="131"/>
                </a:moveTo>
                <a:cubicBezTo>
                  <a:pt x="118" y="113"/>
                  <a:pt x="108" y="91"/>
                  <a:pt x="89" y="65"/>
                </a:cubicBezTo>
                <a:cubicBezTo>
                  <a:pt x="75" y="47"/>
                  <a:pt x="61" y="34"/>
                  <a:pt x="61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5" y="34"/>
                  <a:pt x="55" y="34"/>
                  <a:pt x="55" y="34"/>
                </a:cubicBezTo>
                <a:cubicBezTo>
                  <a:pt x="53" y="36"/>
                  <a:pt x="0" y="94"/>
                  <a:pt x="0" y="131"/>
                </a:cubicBezTo>
                <a:cubicBezTo>
                  <a:pt x="0" y="170"/>
                  <a:pt x="34" y="192"/>
                  <a:pt x="57" y="192"/>
                </a:cubicBezTo>
                <a:cubicBezTo>
                  <a:pt x="81" y="192"/>
                  <a:pt x="118" y="176"/>
                  <a:pt x="118" y="131"/>
                </a:cubicBezTo>
                <a:close/>
                <a:moveTo>
                  <a:pt x="110" y="131"/>
                </a:moveTo>
                <a:cubicBezTo>
                  <a:pt x="110" y="149"/>
                  <a:pt x="104" y="163"/>
                  <a:pt x="91" y="173"/>
                </a:cubicBezTo>
                <a:cubicBezTo>
                  <a:pt x="82" y="180"/>
                  <a:pt x="69" y="184"/>
                  <a:pt x="57" y="184"/>
                </a:cubicBezTo>
                <a:cubicBezTo>
                  <a:pt x="27" y="184"/>
                  <a:pt x="8" y="153"/>
                  <a:pt x="8" y="131"/>
                </a:cubicBezTo>
                <a:cubicBezTo>
                  <a:pt x="8" y="102"/>
                  <a:pt x="47" y="55"/>
                  <a:pt x="58" y="42"/>
                </a:cubicBezTo>
                <a:cubicBezTo>
                  <a:pt x="70" y="53"/>
                  <a:pt x="110" y="97"/>
                  <a:pt x="110" y="13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F0210E5C-1C83-4582-986A-6CF53F86EE89}"/>
              </a:ext>
            </a:extLst>
          </p:cNvPr>
          <p:cNvSpPr txBox="1"/>
          <p:nvPr/>
        </p:nvSpPr>
        <p:spPr>
          <a:xfrm>
            <a:off x="1309889" y="1386533"/>
            <a:ext cx="639578" cy="759365"/>
          </a:xfrm>
          <a:prstGeom prst="rect">
            <a:avLst/>
          </a:prstGeom>
          <a:solidFill>
            <a:srgbClr val="CBD9EC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06C30310-8248-4669-89DC-20685DCDD5E0}"/>
              </a:ext>
            </a:extLst>
          </p:cNvPr>
          <p:cNvGrpSpPr>
            <a:grpSpLocks noChangeAspect="1"/>
          </p:cNvGrpSpPr>
          <p:nvPr/>
        </p:nvGrpSpPr>
        <p:grpSpPr>
          <a:xfrm>
            <a:off x="1309889" y="1402765"/>
            <a:ext cx="639578" cy="759365"/>
            <a:chOff x="3017644" y="6524287"/>
            <a:chExt cx="681319" cy="682019"/>
          </a:xfrm>
          <a:solidFill>
            <a:schemeClr val="accent1"/>
          </a:solidFill>
        </p:grpSpPr>
        <p:sp>
          <p:nvSpPr>
            <p:cNvPr id="31" name="Freeform 334">
              <a:extLst>
                <a:ext uri="{FF2B5EF4-FFF2-40B4-BE49-F238E27FC236}">
                  <a16:creationId xmlns="" xmlns:a16="http://schemas.microsoft.com/office/drawing/2014/main" id="{F8700F69-C9CD-4A25-A786-D4B8CEB70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7644" y="6524287"/>
              <a:ext cx="681319" cy="682019"/>
            </a:xfrm>
            <a:custGeom>
              <a:avLst/>
              <a:gdLst>
                <a:gd name="T0" fmla="*/ 973 w 973"/>
                <a:gd name="T1" fmla="*/ 974 h 974"/>
                <a:gd name="T2" fmla="*/ 467 w 973"/>
                <a:gd name="T3" fmla="*/ 974 h 974"/>
                <a:gd name="T4" fmla="*/ 467 w 973"/>
                <a:gd name="T5" fmla="*/ 933 h 974"/>
                <a:gd name="T6" fmla="*/ 933 w 973"/>
                <a:gd name="T7" fmla="*/ 933 h 974"/>
                <a:gd name="T8" fmla="*/ 933 w 973"/>
                <a:gd name="T9" fmla="*/ 41 h 974"/>
                <a:gd name="T10" fmla="*/ 40 w 973"/>
                <a:gd name="T11" fmla="*/ 41 h 974"/>
                <a:gd name="T12" fmla="*/ 40 w 973"/>
                <a:gd name="T13" fmla="*/ 522 h 974"/>
                <a:gd name="T14" fmla="*/ 0 w 973"/>
                <a:gd name="T15" fmla="*/ 522 h 974"/>
                <a:gd name="T16" fmla="*/ 0 w 973"/>
                <a:gd name="T17" fmla="*/ 0 h 974"/>
                <a:gd name="T18" fmla="*/ 973 w 973"/>
                <a:gd name="T19" fmla="*/ 0 h 974"/>
                <a:gd name="T20" fmla="*/ 973 w 973"/>
                <a:gd name="T21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3" h="974">
                  <a:moveTo>
                    <a:pt x="973" y="974"/>
                  </a:moveTo>
                  <a:lnTo>
                    <a:pt x="467" y="974"/>
                  </a:lnTo>
                  <a:lnTo>
                    <a:pt x="467" y="933"/>
                  </a:lnTo>
                  <a:lnTo>
                    <a:pt x="933" y="933"/>
                  </a:lnTo>
                  <a:lnTo>
                    <a:pt x="933" y="41"/>
                  </a:lnTo>
                  <a:lnTo>
                    <a:pt x="40" y="41"/>
                  </a:lnTo>
                  <a:lnTo>
                    <a:pt x="40" y="522"/>
                  </a:lnTo>
                  <a:lnTo>
                    <a:pt x="0" y="522"/>
                  </a:lnTo>
                  <a:lnTo>
                    <a:pt x="0" y="0"/>
                  </a:lnTo>
                  <a:lnTo>
                    <a:pt x="973" y="0"/>
                  </a:lnTo>
                  <a:lnTo>
                    <a:pt x="973" y="9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35">
              <a:extLst>
                <a:ext uri="{FF2B5EF4-FFF2-40B4-BE49-F238E27FC236}">
                  <a16:creationId xmlns="" xmlns:a16="http://schemas.microsoft.com/office/drawing/2014/main" id="{5B471A2C-AF76-4543-BE37-187A3545E6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19745" y="6859695"/>
              <a:ext cx="367618" cy="345211"/>
            </a:xfrm>
            <a:custGeom>
              <a:avLst/>
              <a:gdLst>
                <a:gd name="T0" fmla="*/ 166 w 311"/>
                <a:gd name="T1" fmla="*/ 26 h 292"/>
                <a:gd name="T2" fmla="*/ 195 w 311"/>
                <a:gd name="T3" fmla="*/ 61 h 292"/>
                <a:gd name="T4" fmla="*/ 238 w 311"/>
                <a:gd name="T5" fmla="*/ 56 h 292"/>
                <a:gd name="T6" fmla="*/ 239 w 311"/>
                <a:gd name="T7" fmla="*/ 97 h 292"/>
                <a:gd name="T8" fmla="*/ 280 w 311"/>
                <a:gd name="T9" fmla="*/ 120 h 292"/>
                <a:gd name="T10" fmla="*/ 252 w 311"/>
                <a:gd name="T11" fmla="*/ 156 h 292"/>
                <a:gd name="T12" fmla="*/ 270 w 311"/>
                <a:gd name="T13" fmla="*/ 194 h 292"/>
                <a:gd name="T14" fmla="*/ 226 w 311"/>
                <a:gd name="T15" fmla="*/ 210 h 292"/>
                <a:gd name="T16" fmla="*/ 218 w 311"/>
                <a:gd name="T17" fmla="*/ 250 h 292"/>
                <a:gd name="T18" fmla="*/ 172 w 311"/>
                <a:gd name="T19" fmla="*/ 240 h 292"/>
                <a:gd name="T20" fmla="*/ 141 w 311"/>
                <a:gd name="T21" fmla="*/ 267 h 292"/>
                <a:gd name="T22" fmla="*/ 110 w 311"/>
                <a:gd name="T23" fmla="*/ 235 h 292"/>
                <a:gd name="T24" fmla="*/ 70 w 311"/>
                <a:gd name="T25" fmla="*/ 238 h 292"/>
                <a:gd name="T26" fmla="*/ 68 w 311"/>
                <a:gd name="T27" fmla="*/ 195 h 292"/>
                <a:gd name="T28" fmla="*/ 30 w 311"/>
                <a:gd name="T29" fmla="*/ 176 h 292"/>
                <a:gd name="T30" fmla="*/ 55 w 311"/>
                <a:gd name="T31" fmla="*/ 137 h 292"/>
                <a:gd name="T32" fmla="*/ 37 w 311"/>
                <a:gd name="T33" fmla="*/ 99 h 292"/>
                <a:gd name="T34" fmla="*/ 80 w 311"/>
                <a:gd name="T35" fmla="*/ 81 h 292"/>
                <a:gd name="T36" fmla="*/ 89 w 311"/>
                <a:gd name="T37" fmla="*/ 38 h 292"/>
                <a:gd name="T38" fmla="*/ 133 w 311"/>
                <a:gd name="T39" fmla="*/ 53 h 292"/>
                <a:gd name="T40" fmla="*/ 155 w 311"/>
                <a:gd name="T41" fmla="*/ 218 h 292"/>
                <a:gd name="T42" fmla="*/ 155 w 311"/>
                <a:gd name="T43" fmla="*/ 75 h 292"/>
                <a:gd name="T44" fmla="*/ 155 w 311"/>
                <a:gd name="T45" fmla="*/ 218 h 292"/>
                <a:gd name="T46" fmla="*/ 119 w 311"/>
                <a:gd name="T47" fmla="*/ 18 h 292"/>
                <a:gd name="T48" fmla="*/ 104 w 311"/>
                <a:gd name="T49" fmla="*/ 20 h 292"/>
                <a:gd name="T50" fmla="*/ 74 w 311"/>
                <a:gd name="T51" fmla="*/ 19 h 292"/>
                <a:gd name="T52" fmla="*/ 42 w 311"/>
                <a:gd name="T53" fmla="*/ 44 h 292"/>
                <a:gd name="T54" fmla="*/ 52 w 311"/>
                <a:gd name="T55" fmla="*/ 74 h 292"/>
                <a:gd name="T56" fmla="*/ 18 w 311"/>
                <a:gd name="T57" fmla="*/ 75 h 292"/>
                <a:gd name="T58" fmla="*/ 8 w 311"/>
                <a:gd name="T59" fmla="*/ 117 h 292"/>
                <a:gd name="T60" fmla="*/ 19 w 311"/>
                <a:gd name="T61" fmla="*/ 143 h 292"/>
                <a:gd name="T62" fmla="*/ 15 w 311"/>
                <a:gd name="T63" fmla="*/ 156 h 292"/>
                <a:gd name="T64" fmla="*/ 7 w 311"/>
                <a:gd name="T65" fmla="*/ 185 h 292"/>
                <a:gd name="T66" fmla="*/ 21 w 311"/>
                <a:gd name="T67" fmla="*/ 218 h 292"/>
                <a:gd name="T68" fmla="*/ 52 w 311"/>
                <a:gd name="T69" fmla="*/ 219 h 292"/>
                <a:gd name="T70" fmla="*/ 42 w 311"/>
                <a:gd name="T71" fmla="*/ 249 h 292"/>
                <a:gd name="T72" fmla="*/ 76 w 311"/>
                <a:gd name="T73" fmla="*/ 271 h 292"/>
                <a:gd name="T74" fmla="*/ 103 w 311"/>
                <a:gd name="T75" fmla="*/ 270 h 292"/>
                <a:gd name="T76" fmla="*/ 117 w 311"/>
                <a:gd name="T77" fmla="*/ 274 h 292"/>
                <a:gd name="T78" fmla="*/ 140 w 311"/>
                <a:gd name="T79" fmla="*/ 291 h 292"/>
                <a:gd name="T80" fmla="*/ 183 w 311"/>
                <a:gd name="T81" fmla="*/ 292 h 292"/>
                <a:gd name="T82" fmla="*/ 191 w 311"/>
                <a:gd name="T83" fmla="*/ 261 h 292"/>
                <a:gd name="T84" fmla="*/ 218 w 311"/>
                <a:gd name="T85" fmla="*/ 279 h 292"/>
                <a:gd name="T86" fmla="*/ 248 w 311"/>
                <a:gd name="T87" fmla="*/ 259 h 292"/>
                <a:gd name="T88" fmla="*/ 258 w 311"/>
                <a:gd name="T89" fmla="*/ 232 h 292"/>
                <a:gd name="T90" fmla="*/ 270 w 311"/>
                <a:gd name="T91" fmla="*/ 218 h 292"/>
                <a:gd name="T92" fmla="*/ 292 w 311"/>
                <a:gd name="T93" fmla="*/ 204 h 292"/>
                <a:gd name="T94" fmla="*/ 307 w 311"/>
                <a:gd name="T95" fmla="*/ 168 h 292"/>
                <a:gd name="T96" fmla="*/ 281 w 311"/>
                <a:gd name="T97" fmla="*/ 148 h 292"/>
                <a:gd name="T98" fmla="*/ 311 w 311"/>
                <a:gd name="T99" fmla="*/ 129 h 292"/>
                <a:gd name="T100" fmla="*/ 292 w 311"/>
                <a:gd name="T101" fmla="*/ 88 h 292"/>
                <a:gd name="T102" fmla="*/ 271 w 311"/>
                <a:gd name="T103" fmla="*/ 74 h 292"/>
                <a:gd name="T104" fmla="*/ 261 w 311"/>
                <a:gd name="T105" fmla="*/ 64 h 292"/>
                <a:gd name="T106" fmla="*/ 252 w 311"/>
                <a:gd name="T107" fmla="*/ 36 h 292"/>
                <a:gd name="T108" fmla="*/ 219 w 311"/>
                <a:gd name="T109" fmla="*/ 13 h 292"/>
                <a:gd name="T110" fmla="*/ 194 w 311"/>
                <a:gd name="T111" fmla="*/ 32 h 292"/>
                <a:gd name="T112" fmla="*/ 183 w 311"/>
                <a:gd name="T113" fmla="*/ 2 h 292"/>
                <a:gd name="T114" fmla="*/ 143 w 311"/>
                <a:gd name="T115" fmla="*/ 1 h 292"/>
                <a:gd name="T116" fmla="*/ 155 w 311"/>
                <a:gd name="T117" fmla="*/ 194 h 292"/>
                <a:gd name="T118" fmla="*/ 155 w 311"/>
                <a:gd name="T119" fmla="*/ 99 h 292"/>
                <a:gd name="T120" fmla="*/ 155 w 311"/>
                <a:gd name="T121" fmla="*/ 19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1" h="292">
                  <a:moveTo>
                    <a:pt x="142" y="25"/>
                  </a:moveTo>
                  <a:cubicBezTo>
                    <a:pt x="166" y="26"/>
                    <a:pt x="166" y="26"/>
                    <a:pt x="166" y="26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38" y="56"/>
                    <a:pt x="238" y="56"/>
                    <a:pt x="238" y="56"/>
                  </a:cubicBezTo>
                  <a:cubicBezTo>
                    <a:pt x="228" y="84"/>
                    <a:pt x="228" y="84"/>
                    <a:pt x="228" y="84"/>
                  </a:cubicBezTo>
                  <a:cubicBezTo>
                    <a:pt x="239" y="97"/>
                    <a:pt x="239" y="97"/>
                    <a:pt x="239" y="97"/>
                  </a:cubicBezTo>
                  <a:cubicBezTo>
                    <a:pt x="270" y="98"/>
                    <a:pt x="270" y="98"/>
                    <a:pt x="270" y="98"/>
                  </a:cubicBezTo>
                  <a:cubicBezTo>
                    <a:pt x="280" y="120"/>
                    <a:pt x="280" y="120"/>
                    <a:pt x="280" y="120"/>
                  </a:cubicBezTo>
                  <a:cubicBezTo>
                    <a:pt x="252" y="137"/>
                    <a:pt x="252" y="137"/>
                    <a:pt x="252" y="137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78" y="176"/>
                    <a:pt x="278" y="176"/>
                    <a:pt x="278" y="176"/>
                  </a:cubicBezTo>
                  <a:cubicBezTo>
                    <a:pt x="270" y="194"/>
                    <a:pt x="270" y="194"/>
                    <a:pt x="270" y="194"/>
                  </a:cubicBezTo>
                  <a:cubicBezTo>
                    <a:pt x="237" y="194"/>
                    <a:pt x="237" y="194"/>
                    <a:pt x="237" y="194"/>
                  </a:cubicBezTo>
                  <a:cubicBezTo>
                    <a:pt x="226" y="210"/>
                    <a:pt x="226" y="210"/>
                    <a:pt x="226" y="210"/>
                  </a:cubicBezTo>
                  <a:cubicBezTo>
                    <a:pt x="235" y="239"/>
                    <a:pt x="235" y="239"/>
                    <a:pt x="235" y="239"/>
                  </a:cubicBezTo>
                  <a:cubicBezTo>
                    <a:pt x="218" y="250"/>
                    <a:pt x="218" y="250"/>
                    <a:pt x="218" y="250"/>
                  </a:cubicBezTo>
                  <a:cubicBezTo>
                    <a:pt x="192" y="233"/>
                    <a:pt x="192" y="233"/>
                    <a:pt x="192" y="233"/>
                  </a:cubicBezTo>
                  <a:cubicBezTo>
                    <a:pt x="172" y="240"/>
                    <a:pt x="172" y="240"/>
                    <a:pt x="172" y="240"/>
                  </a:cubicBezTo>
                  <a:cubicBezTo>
                    <a:pt x="165" y="268"/>
                    <a:pt x="165" y="268"/>
                    <a:pt x="165" y="268"/>
                  </a:cubicBezTo>
                  <a:cubicBezTo>
                    <a:pt x="141" y="267"/>
                    <a:pt x="141" y="267"/>
                    <a:pt x="141" y="267"/>
                  </a:cubicBezTo>
                  <a:cubicBezTo>
                    <a:pt x="133" y="242"/>
                    <a:pt x="133" y="242"/>
                    <a:pt x="133" y="242"/>
                  </a:cubicBezTo>
                  <a:cubicBezTo>
                    <a:pt x="110" y="235"/>
                    <a:pt x="110" y="235"/>
                    <a:pt x="110" y="235"/>
                  </a:cubicBezTo>
                  <a:cubicBezTo>
                    <a:pt x="89" y="250"/>
                    <a:pt x="89" y="250"/>
                    <a:pt x="89" y="250"/>
                  </a:cubicBezTo>
                  <a:cubicBezTo>
                    <a:pt x="70" y="238"/>
                    <a:pt x="70" y="238"/>
                    <a:pt x="70" y="238"/>
                  </a:cubicBezTo>
                  <a:cubicBezTo>
                    <a:pt x="80" y="209"/>
                    <a:pt x="80" y="209"/>
                    <a:pt x="80" y="209"/>
                  </a:cubicBezTo>
                  <a:cubicBezTo>
                    <a:pt x="68" y="195"/>
                    <a:pt x="68" y="195"/>
                    <a:pt x="68" y="195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57" y="156"/>
                    <a:pt x="57" y="156"/>
                    <a:pt x="57" y="156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32" y="123"/>
                    <a:pt x="32" y="123"/>
                    <a:pt x="32" y="123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115" y="60"/>
                    <a:pt x="115" y="60"/>
                    <a:pt x="115" y="60"/>
                  </a:cubicBezTo>
                  <a:cubicBezTo>
                    <a:pt x="133" y="53"/>
                    <a:pt x="133" y="53"/>
                    <a:pt x="133" y="53"/>
                  </a:cubicBezTo>
                  <a:cubicBezTo>
                    <a:pt x="142" y="25"/>
                    <a:pt x="142" y="25"/>
                    <a:pt x="142" y="25"/>
                  </a:cubicBezTo>
                  <a:moveTo>
                    <a:pt x="155" y="218"/>
                  </a:moveTo>
                  <a:cubicBezTo>
                    <a:pt x="194" y="218"/>
                    <a:pt x="226" y="186"/>
                    <a:pt x="226" y="146"/>
                  </a:cubicBezTo>
                  <a:cubicBezTo>
                    <a:pt x="226" y="107"/>
                    <a:pt x="194" y="75"/>
                    <a:pt x="155" y="75"/>
                  </a:cubicBezTo>
                  <a:cubicBezTo>
                    <a:pt x="116" y="75"/>
                    <a:pt x="84" y="107"/>
                    <a:pt x="84" y="146"/>
                  </a:cubicBezTo>
                  <a:cubicBezTo>
                    <a:pt x="84" y="186"/>
                    <a:pt x="116" y="218"/>
                    <a:pt x="155" y="218"/>
                  </a:cubicBezTo>
                  <a:moveTo>
                    <a:pt x="124" y="0"/>
                  </a:moveTo>
                  <a:cubicBezTo>
                    <a:pt x="119" y="18"/>
                    <a:pt x="119" y="18"/>
                    <a:pt x="119" y="18"/>
                  </a:cubicBezTo>
                  <a:cubicBezTo>
                    <a:pt x="116" y="29"/>
                    <a:pt x="116" y="29"/>
                    <a:pt x="116" y="29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15" y="156"/>
                    <a:pt x="15" y="156"/>
                    <a:pt x="15" y="156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1" y="218"/>
                    <a:pt x="21" y="218"/>
                    <a:pt x="21" y="218"/>
                  </a:cubicBezTo>
                  <a:cubicBezTo>
                    <a:pt x="37" y="218"/>
                    <a:pt x="37" y="218"/>
                    <a:pt x="37" y="218"/>
                  </a:cubicBezTo>
                  <a:cubicBezTo>
                    <a:pt x="52" y="219"/>
                    <a:pt x="52" y="219"/>
                    <a:pt x="52" y="219"/>
                  </a:cubicBezTo>
                  <a:cubicBezTo>
                    <a:pt x="48" y="231"/>
                    <a:pt x="48" y="231"/>
                    <a:pt x="48" y="231"/>
                  </a:cubicBezTo>
                  <a:cubicBezTo>
                    <a:pt x="42" y="249"/>
                    <a:pt x="42" y="249"/>
                    <a:pt x="42" y="249"/>
                  </a:cubicBezTo>
                  <a:cubicBezTo>
                    <a:pt x="58" y="259"/>
                    <a:pt x="58" y="259"/>
                    <a:pt x="58" y="259"/>
                  </a:cubicBezTo>
                  <a:cubicBezTo>
                    <a:pt x="76" y="271"/>
                    <a:pt x="76" y="271"/>
                    <a:pt x="76" y="271"/>
                  </a:cubicBezTo>
                  <a:cubicBezTo>
                    <a:pt x="90" y="279"/>
                    <a:pt x="90" y="279"/>
                    <a:pt x="90" y="279"/>
                  </a:cubicBezTo>
                  <a:cubicBezTo>
                    <a:pt x="103" y="270"/>
                    <a:pt x="103" y="270"/>
                    <a:pt x="103" y="270"/>
                  </a:cubicBezTo>
                  <a:cubicBezTo>
                    <a:pt x="114" y="262"/>
                    <a:pt x="114" y="262"/>
                    <a:pt x="114" y="262"/>
                  </a:cubicBezTo>
                  <a:cubicBezTo>
                    <a:pt x="117" y="274"/>
                    <a:pt x="117" y="274"/>
                    <a:pt x="117" y="274"/>
                  </a:cubicBezTo>
                  <a:cubicBezTo>
                    <a:pt x="122" y="291"/>
                    <a:pt x="122" y="291"/>
                    <a:pt x="122" y="291"/>
                  </a:cubicBezTo>
                  <a:cubicBezTo>
                    <a:pt x="140" y="291"/>
                    <a:pt x="140" y="291"/>
                    <a:pt x="140" y="291"/>
                  </a:cubicBezTo>
                  <a:cubicBezTo>
                    <a:pt x="164" y="292"/>
                    <a:pt x="164" y="292"/>
                    <a:pt x="164" y="292"/>
                  </a:cubicBezTo>
                  <a:cubicBezTo>
                    <a:pt x="183" y="292"/>
                    <a:pt x="183" y="292"/>
                    <a:pt x="183" y="292"/>
                  </a:cubicBezTo>
                  <a:cubicBezTo>
                    <a:pt x="188" y="274"/>
                    <a:pt x="188" y="274"/>
                    <a:pt x="188" y="274"/>
                  </a:cubicBezTo>
                  <a:cubicBezTo>
                    <a:pt x="191" y="261"/>
                    <a:pt x="191" y="261"/>
                    <a:pt x="191" y="261"/>
                  </a:cubicBezTo>
                  <a:cubicBezTo>
                    <a:pt x="205" y="270"/>
                    <a:pt x="205" y="270"/>
                    <a:pt x="205" y="270"/>
                  </a:cubicBezTo>
                  <a:cubicBezTo>
                    <a:pt x="218" y="279"/>
                    <a:pt x="218" y="279"/>
                    <a:pt x="218" y="279"/>
                  </a:cubicBezTo>
                  <a:cubicBezTo>
                    <a:pt x="231" y="270"/>
                    <a:pt x="231" y="270"/>
                    <a:pt x="231" y="270"/>
                  </a:cubicBezTo>
                  <a:cubicBezTo>
                    <a:pt x="248" y="259"/>
                    <a:pt x="248" y="259"/>
                    <a:pt x="248" y="259"/>
                  </a:cubicBezTo>
                  <a:cubicBezTo>
                    <a:pt x="263" y="249"/>
                    <a:pt x="263" y="249"/>
                    <a:pt x="263" y="249"/>
                  </a:cubicBezTo>
                  <a:cubicBezTo>
                    <a:pt x="258" y="232"/>
                    <a:pt x="258" y="232"/>
                    <a:pt x="258" y="232"/>
                  </a:cubicBezTo>
                  <a:cubicBezTo>
                    <a:pt x="254" y="218"/>
                    <a:pt x="254" y="218"/>
                    <a:pt x="254" y="218"/>
                  </a:cubicBezTo>
                  <a:cubicBezTo>
                    <a:pt x="270" y="218"/>
                    <a:pt x="270" y="218"/>
                    <a:pt x="270" y="218"/>
                  </a:cubicBezTo>
                  <a:cubicBezTo>
                    <a:pt x="286" y="219"/>
                    <a:pt x="286" y="219"/>
                    <a:pt x="286" y="219"/>
                  </a:cubicBezTo>
                  <a:cubicBezTo>
                    <a:pt x="292" y="204"/>
                    <a:pt x="292" y="204"/>
                    <a:pt x="292" y="204"/>
                  </a:cubicBezTo>
                  <a:cubicBezTo>
                    <a:pt x="300" y="185"/>
                    <a:pt x="300" y="185"/>
                    <a:pt x="300" y="185"/>
                  </a:cubicBezTo>
                  <a:cubicBezTo>
                    <a:pt x="307" y="168"/>
                    <a:pt x="307" y="168"/>
                    <a:pt x="307" y="168"/>
                  </a:cubicBezTo>
                  <a:cubicBezTo>
                    <a:pt x="293" y="157"/>
                    <a:pt x="293" y="157"/>
                    <a:pt x="293" y="157"/>
                  </a:cubicBezTo>
                  <a:cubicBezTo>
                    <a:pt x="281" y="148"/>
                    <a:pt x="281" y="148"/>
                    <a:pt x="281" y="148"/>
                  </a:cubicBezTo>
                  <a:cubicBezTo>
                    <a:pt x="293" y="141"/>
                    <a:pt x="293" y="141"/>
                    <a:pt x="293" y="141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02" y="110"/>
                    <a:pt x="302" y="110"/>
                    <a:pt x="302" y="110"/>
                  </a:cubicBezTo>
                  <a:cubicBezTo>
                    <a:pt x="292" y="88"/>
                    <a:pt x="292" y="88"/>
                    <a:pt x="292" y="88"/>
                  </a:cubicBezTo>
                  <a:cubicBezTo>
                    <a:pt x="286" y="74"/>
                    <a:pt x="286" y="74"/>
                    <a:pt x="286" y="74"/>
                  </a:cubicBezTo>
                  <a:cubicBezTo>
                    <a:pt x="271" y="74"/>
                    <a:pt x="271" y="74"/>
                    <a:pt x="271" y="74"/>
                  </a:cubicBezTo>
                  <a:cubicBezTo>
                    <a:pt x="257" y="73"/>
                    <a:pt x="257" y="73"/>
                    <a:pt x="257" y="73"/>
                  </a:cubicBezTo>
                  <a:cubicBezTo>
                    <a:pt x="261" y="64"/>
                    <a:pt x="261" y="64"/>
                    <a:pt x="261" y="64"/>
                  </a:cubicBezTo>
                  <a:cubicBezTo>
                    <a:pt x="267" y="46"/>
                    <a:pt x="267" y="46"/>
                    <a:pt x="267" y="46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19" y="13"/>
                    <a:pt x="219" y="13"/>
                    <a:pt x="219" y="13"/>
                  </a:cubicBezTo>
                  <a:cubicBezTo>
                    <a:pt x="205" y="24"/>
                    <a:pt x="205" y="24"/>
                    <a:pt x="205" y="24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89" y="18"/>
                    <a:pt x="189" y="18"/>
                    <a:pt x="189" y="18"/>
                  </a:cubicBezTo>
                  <a:cubicBezTo>
                    <a:pt x="183" y="2"/>
                    <a:pt x="183" y="2"/>
                    <a:pt x="183" y="2"/>
                  </a:cubicBezTo>
                  <a:cubicBezTo>
                    <a:pt x="167" y="2"/>
                    <a:pt x="167" y="2"/>
                    <a:pt x="167" y="2"/>
                  </a:cubicBezTo>
                  <a:cubicBezTo>
                    <a:pt x="143" y="1"/>
                    <a:pt x="143" y="1"/>
                    <a:pt x="143" y="1"/>
                  </a:cubicBezTo>
                  <a:cubicBezTo>
                    <a:pt x="124" y="0"/>
                    <a:pt x="124" y="0"/>
                    <a:pt x="124" y="0"/>
                  </a:cubicBezTo>
                  <a:close/>
                  <a:moveTo>
                    <a:pt x="155" y="194"/>
                  </a:moveTo>
                  <a:cubicBezTo>
                    <a:pt x="129" y="194"/>
                    <a:pt x="108" y="172"/>
                    <a:pt x="108" y="146"/>
                  </a:cubicBezTo>
                  <a:cubicBezTo>
                    <a:pt x="108" y="120"/>
                    <a:pt x="129" y="99"/>
                    <a:pt x="155" y="99"/>
                  </a:cubicBezTo>
                  <a:cubicBezTo>
                    <a:pt x="181" y="99"/>
                    <a:pt x="202" y="120"/>
                    <a:pt x="202" y="146"/>
                  </a:cubicBezTo>
                  <a:cubicBezTo>
                    <a:pt x="202" y="172"/>
                    <a:pt x="181" y="194"/>
                    <a:pt x="155" y="1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36">
              <a:extLst>
                <a:ext uri="{FF2B5EF4-FFF2-40B4-BE49-F238E27FC236}">
                  <a16:creationId xmlns="" xmlns:a16="http://schemas.microsoft.com/office/drawing/2014/main" id="{41E4AA80-FE38-4A3B-88A5-0FDF03C5C8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5327" y="6613915"/>
              <a:ext cx="361316" cy="346612"/>
            </a:xfrm>
            <a:custGeom>
              <a:avLst/>
              <a:gdLst>
                <a:gd name="T0" fmla="*/ 165 w 306"/>
                <a:gd name="T1" fmla="*/ 52 h 293"/>
                <a:gd name="T2" fmla="*/ 207 w 306"/>
                <a:gd name="T3" fmla="*/ 37 h 293"/>
                <a:gd name="T4" fmla="*/ 219 w 306"/>
                <a:gd name="T5" fmla="*/ 78 h 293"/>
                <a:gd name="T6" fmla="*/ 262 w 306"/>
                <a:gd name="T7" fmla="*/ 88 h 293"/>
                <a:gd name="T8" fmla="*/ 248 w 306"/>
                <a:gd name="T9" fmla="*/ 129 h 293"/>
                <a:gd name="T10" fmla="*/ 277 w 306"/>
                <a:gd name="T11" fmla="*/ 165 h 293"/>
                <a:gd name="T12" fmla="*/ 238 w 306"/>
                <a:gd name="T13" fmla="*/ 186 h 293"/>
                <a:gd name="T14" fmla="*/ 240 w 306"/>
                <a:gd name="T15" fmla="*/ 231 h 293"/>
                <a:gd name="T16" fmla="*/ 196 w 306"/>
                <a:gd name="T17" fmla="*/ 229 h 293"/>
                <a:gd name="T18" fmla="*/ 172 w 306"/>
                <a:gd name="T19" fmla="*/ 266 h 293"/>
                <a:gd name="T20" fmla="*/ 139 w 306"/>
                <a:gd name="T21" fmla="*/ 243 h 293"/>
                <a:gd name="T22" fmla="*/ 95 w 306"/>
                <a:gd name="T23" fmla="*/ 255 h 293"/>
                <a:gd name="T24" fmla="*/ 83 w 306"/>
                <a:gd name="T25" fmla="*/ 215 h 293"/>
                <a:gd name="T26" fmla="*/ 39 w 306"/>
                <a:gd name="T27" fmla="*/ 204 h 293"/>
                <a:gd name="T28" fmla="*/ 55 w 306"/>
                <a:gd name="T29" fmla="*/ 164 h 293"/>
                <a:gd name="T30" fmla="*/ 27 w 306"/>
                <a:gd name="T31" fmla="*/ 134 h 293"/>
                <a:gd name="T32" fmla="*/ 63 w 306"/>
                <a:gd name="T33" fmla="*/ 104 h 293"/>
                <a:gd name="T34" fmla="*/ 60 w 306"/>
                <a:gd name="T35" fmla="*/ 60 h 293"/>
                <a:gd name="T36" fmla="*/ 104 w 306"/>
                <a:gd name="T37" fmla="*/ 64 h 293"/>
                <a:gd name="T38" fmla="*/ 128 w 306"/>
                <a:gd name="T39" fmla="*/ 26 h 293"/>
                <a:gd name="T40" fmla="*/ 152 w 306"/>
                <a:gd name="T41" fmla="*/ 218 h 293"/>
                <a:gd name="T42" fmla="*/ 223 w 306"/>
                <a:gd name="T43" fmla="*/ 140 h 293"/>
                <a:gd name="T44" fmla="*/ 146 w 306"/>
                <a:gd name="T45" fmla="*/ 76 h 293"/>
                <a:gd name="T46" fmla="*/ 152 w 306"/>
                <a:gd name="T47" fmla="*/ 218 h 293"/>
                <a:gd name="T48" fmla="*/ 151 w 306"/>
                <a:gd name="T49" fmla="*/ 1 h 293"/>
                <a:gd name="T50" fmla="*/ 109 w 306"/>
                <a:gd name="T51" fmla="*/ 3 h 293"/>
                <a:gd name="T52" fmla="*/ 102 w 306"/>
                <a:gd name="T53" fmla="*/ 33 h 293"/>
                <a:gd name="T54" fmla="*/ 75 w 306"/>
                <a:gd name="T55" fmla="*/ 14 h 293"/>
                <a:gd name="T56" fmla="*/ 43 w 306"/>
                <a:gd name="T57" fmla="*/ 43 h 293"/>
                <a:gd name="T58" fmla="*/ 38 w 306"/>
                <a:gd name="T59" fmla="*/ 70 h 293"/>
                <a:gd name="T60" fmla="*/ 28 w 306"/>
                <a:gd name="T61" fmla="*/ 85 h 293"/>
                <a:gd name="T62" fmla="*/ 7 w 306"/>
                <a:gd name="T63" fmla="*/ 105 h 293"/>
                <a:gd name="T64" fmla="*/ 1 w 306"/>
                <a:gd name="T65" fmla="*/ 147 h 293"/>
                <a:gd name="T66" fmla="*/ 24 w 306"/>
                <a:gd name="T67" fmla="*/ 159 h 293"/>
                <a:gd name="T68" fmla="*/ 0 w 306"/>
                <a:gd name="T69" fmla="*/ 181 h 293"/>
                <a:gd name="T70" fmla="*/ 18 w 306"/>
                <a:gd name="T71" fmla="*/ 216 h 293"/>
                <a:gd name="T72" fmla="*/ 41 w 306"/>
                <a:gd name="T73" fmla="*/ 228 h 293"/>
                <a:gd name="T74" fmla="*/ 52 w 306"/>
                <a:gd name="T75" fmla="*/ 240 h 293"/>
                <a:gd name="T76" fmla="*/ 65 w 306"/>
                <a:gd name="T77" fmla="*/ 267 h 293"/>
                <a:gd name="T78" fmla="*/ 99 w 306"/>
                <a:gd name="T79" fmla="*/ 284 h 293"/>
                <a:gd name="T80" fmla="*/ 121 w 306"/>
                <a:gd name="T81" fmla="*/ 265 h 293"/>
                <a:gd name="T82" fmla="*/ 132 w 306"/>
                <a:gd name="T83" fmla="*/ 293 h 293"/>
                <a:gd name="T84" fmla="*/ 174 w 306"/>
                <a:gd name="T85" fmla="*/ 290 h 293"/>
                <a:gd name="T86" fmla="*/ 196 w 306"/>
                <a:gd name="T87" fmla="*/ 270 h 293"/>
                <a:gd name="T88" fmla="*/ 212 w 306"/>
                <a:gd name="T89" fmla="*/ 265 h 293"/>
                <a:gd name="T90" fmla="*/ 239 w 306"/>
                <a:gd name="T91" fmla="*/ 263 h 293"/>
                <a:gd name="T92" fmla="*/ 269 w 306"/>
                <a:gd name="T93" fmla="*/ 239 h 293"/>
                <a:gd name="T94" fmla="*/ 257 w 306"/>
                <a:gd name="T95" fmla="*/ 209 h 293"/>
                <a:gd name="T96" fmla="*/ 289 w 306"/>
                <a:gd name="T97" fmla="*/ 207 h 293"/>
                <a:gd name="T98" fmla="*/ 300 w 306"/>
                <a:gd name="T99" fmla="*/ 172 h 293"/>
                <a:gd name="T100" fmla="*/ 290 w 306"/>
                <a:gd name="T101" fmla="*/ 144 h 293"/>
                <a:gd name="T102" fmla="*/ 289 w 306"/>
                <a:gd name="T103" fmla="*/ 128 h 293"/>
                <a:gd name="T104" fmla="*/ 295 w 306"/>
                <a:gd name="T105" fmla="*/ 97 h 293"/>
                <a:gd name="T106" fmla="*/ 276 w 306"/>
                <a:gd name="T107" fmla="*/ 63 h 293"/>
                <a:gd name="T108" fmla="*/ 247 w 306"/>
                <a:gd name="T109" fmla="*/ 65 h 293"/>
                <a:gd name="T110" fmla="*/ 254 w 306"/>
                <a:gd name="T111" fmla="*/ 37 h 293"/>
                <a:gd name="T112" fmla="*/ 219 w 306"/>
                <a:gd name="T113" fmla="*/ 16 h 293"/>
                <a:gd name="T114" fmla="*/ 191 w 306"/>
                <a:gd name="T115" fmla="*/ 20 h 293"/>
                <a:gd name="T116" fmla="*/ 175 w 306"/>
                <a:gd name="T117" fmla="*/ 15 h 293"/>
                <a:gd name="T118" fmla="*/ 152 w 306"/>
                <a:gd name="T119" fmla="*/ 194 h 293"/>
                <a:gd name="T120" fmla="*/ 116 w 306"/>
                <a:gd name="T121" fmla="*/ 116 h 293"/>
                <a:gd name="T122" fmla="*/ 152 w 306"/>
                <a:gd name="T123" fmla="*/ 99 h 293"/>
                <a:gd name="T124" fmla="*/ 156 w 306"/>
                <a:gd name="T125" fmla="*/ 1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6" h="293">
                  <a:moveTo>
                    <a:pt x="153" y="25"/>
                  </a:moveTo>
                  <a:cubicBezTo>
                    <a:pt x="165" y="52"/>
                    <a:pt x="165" y="52"/>
                    <a:pt x="165" y="52"/>
                  </a:cubicBezTo>
                  <a:cubicBezTo>
                    <a:pt x="184" y="58"/>
                    <a:pt x="184" y="58"/>
                    <a:pt x="184" y="58"/>
                  </a:cubicBezTo>
                  <a:cubicBezTo>
                    <a:pt x="207" y="37"/>
                    <a:pt x="207" y="37"/>
                    <a:pt x="207" y="37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32" y="90"/>
                    <a:pt x="232" y="90"/>
                    <a:pt x="232" y="90"/>
                  </a:cubicBezTo>
                  <a:cubicBezTo>
                    <a:pt x="262" y="88"/>
                    <a:pt x="262" y="88"/>
                    <a:pt x="262" y="88"/>
                  </a:cubicBezTo>
                  <a:cubicBezTo>
                    <a:pt x="275" y="109"/>
                    <a:pt x="275" y="109"/>
                    <a:pt x="275" y="109"/>
                  </a:cubicBezTo>
                  <a:cubicBezTo>
                    <a:pt x="248" y="129"/>
                    <a:pt x="248" y="129"/>
                    <a:pt x="248" y="129"/>
                  </a:cubicBezTo>
                  <a:cubicBezTo>
                    <a:pt x="250" y="147"/>
                    <a:pt x="250" y="147"/>
                    <a:pt x="250" y="147"/>
                  </a:cubicBezTo>
                  <a:cubicBezTo>
                    <a:pt x="277" y="165"/>
                    <a:pt x="277" y="165"/>
                    <a:pt x="277" y="165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38" y="186"/>
                    <a:pt x="238" y="186"/>
                    <a:pt x="238" y="186"/>
                  </a:cubicBezTo>
                  <a:cubicBezTo>
                    <a:pt x="229" y="204"/>
                    <a:pt x="229" y="204"/>
                    <a:pt x="229" y="204"/>
                  </a:cubicBezTo>
                  <a:cubicBezTo>
                    <a:pt x="240" y="231"/>
                    <a:pt x="240" y="231"/>
                    <a:pt x="240" y="231"/>
                  </a:cubicBezTo>
                  <a:cubicBezTo>
                    <a:pt x="224" y="244"/>
                    <a:pt x="224" y="244"/>
                    <a:pt x="224" y="244"/>
                  </a:cubicBezTo>
                  <a:cubicBezTo>
                    <a:pt x="196" y="229"/>
                    <a:pt x="196" y="229"/>
                    <a:pt x="196" y="229"/>
                  </a:cubicBezTo>
                  <a:cubicBezTo>
                    <a:pt x="177" y="238"/>
                    <a:pt x="177" y="238"/>
                    <a:pt x="177" y="238"/>
                  </a:cubicBezTo>
                  <a:cubicBezTo>
                    <a:pt x="172" y="266"/>
                    <a:pt x="172" y="266"/>
                    <a:pt x="172" y="266"/>
                  </a:cubicBezTo>
                  <a:cubicBezTo>
                    <a:pt x="148" y="268"/>
                    <a:pt x="148" y="268"/>
                    <a:pt x="148" y="268"/>
                  </a:cubicBezTo>
                  <a:cubicBezTo>
                    <a:pt x="139" y="243"/>
                    <a:pt x="139" y="243"/>
                    <a:pt x="139" y="243"/>
                  </a:cubicBezTo>
                  <a:cubicBezTo>
                    <a:pt x="115" y="238"/>
                    <a:pt x="115" y="238"/>
                    <a:pt x="115" y="238"/>
                  </a:cubicBezTo>
                  <a:cubicBezTo>
                    <a:pt x="95" y="255"/>
                    <a:pt x="95" y="255"/>
                    <a:pt x="95" y="255"/>
                  </a:cubicBezTo>
                  <a:cubicBezTo>
                    <a:pt x="76" y="245"/>
                    <a:pt x="76" y="245"/>
                    <a:pt x="76" y="245"/>
                  </a:cubicBezTo>
                  <a:cubicBezTo>
                    <a:pt x="83" y="215"/>
                    <a:pt x="83" y="215"/>
                    <a:pt x="83" y="215"/>
                  </a:cubicBezTo>
                  <a:cubicBezTo>
                    <a:pt x="69" y="202"/>
                    <a:pt x="69" y="202"/>
                    <a:pt x="69" y="202"/>
                  </a:cubicBezTo>
                  <a:cubicBezTo>
                    <a:pt x="39" y="204"/>
                    <a:pt x="39" y="204"/>
                    <a:pt x="39" y="204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52" y="146"/>
                    <a:pt x="52" y="146"/>
                    <a:pt x="52" y="146"/>
                  </a:cubicBezTo>
                  <a:cubicBezTo>
                    <a:pt x="27" y="134"/>
                    <a:pt x="27" y="134"/>
                    <a:pt x="27" y="13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53" y="25"/>
                    <a:pt x="153" y="25"/>
                    <a:pt x="153" y="25"/>
                  </a:cubicBezTo>
                  <a:moveTo>
                    <a:pt x="152" y="218"/>
                  </a:moveTo>
                  <a:cubicBezTo>
                    <a:pt x="154" y="218"/>
                    <a:pt x="156" y="217"/>
                    <a:pt x="158" y="217"/>
                  </a:cubicBezTo>
                  <a:cubicBezTo>
                    <a:pt x="197" y="214"/>
                    <a:pt x="226" y="179"/>
                    <a:pt x="223" y="140"/>
                  </a:cubicBezTo>
                  <a:cubicBezTo>
                    <a:pt x="220" y="103"/>
                    <a:pt x="189" y="75"/>
                    <a:pt x="152" y="75"/>
                  </a:cubicBezTo>
                  <a:cubicBezTo>
                    <a:pt x="150" y="75"/>
                    <a:pt x="148" y="75"/>
                    <a:pt x="146" y="76"/>
                  </a:cubicBezTo>
                  <a:cubicBezTo>
                    <a:pt x="107" y="79"/>
                    <a:pt x="78" y="114"/>
                    <a:pt x="81" y="153"/>
                  </a:cubicBezTo>
                  <a:cubicBezTo>
                    <a:pt x="84" y="190"/>
                    <a:pt x="116" y="218"/>
                    <a:pt x="152" y="218"/>
                  </a:cubicBezTo>
                  <a:moveTo>
                    <a:pt x="168" y="0"/>
                  </a:moveTo>
                  <a:cubicBezTo>
                    <a:pt x="151" y="1"/>
                    <a:pt x="151" y="1"/>
                    <a:pt x="151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3" y="130"/>
                    <a:pt x="3" y="130"/>
                    <a:pt x="3" y="130"/>
                  </a:cubicBezTo>
                  <a:cubicBezTo>
                    <a:pt x="1" y="147"/>
                    <a:pt x="1" y="147"/>
                    <a:pt x="1" y="147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8" y="198"/>
                    <a:pt x="8" y="198"/>
                    <a:pt x="8" y="198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25" y="229"/>
                    <a:pt x="25" y="229"/>
                    <a:pt x="25" y="229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52" y="240"/>
                    <a:pt x="52" y="240"/>
                    <a:pt x="52" y="240"/>
                  </a:cubicBezTo>
                  <a:cubicBezTo>
                    <a:pt x="48" y="258"/>
                    <a:pt x="48" y="258"/>
                    <a:pt x="48" y="258"/>
                  </a:cubicBezTo>
                  <a:cubicBezTo>
                    <a:pt x="65" y="267"/>
                    <a:pt x="65" y="267"/>
                    <a:pt x="65" y="267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99" y="284"/>
                    <a:pt x="99" y="284"/>
                    <a:pt x="99" y="284"/>
                  </a:cubicBezTo>
                  <a:cubicBezTo>
                    <a:pt x="111" y="273"/>
                    <a:pt x="111" y="273"/>
                    <a:pt x="111" y="273"/>
                  </a:cubicBezTo>
                  <a:cubicBezTo>
                    <a:pt x="121" y="265"/>
                    <a:pt x="121" y="265"/>
                    <a:pt x="121" y="265"/>
                  </a:cubicBezTo>
                  <a:cubicBezTo>
                    <a:pt x="126" y="276"/>
                    <a:pt x="126" y="276"/>
                    <a:pt x="126" y="276"/>
                  </a:cubicBezTo>
                  <a:cubicBezTo>
                    <a:pt x="132" y="293"/>
                    <a:pt x="132" y="293"/>
                    <a:pt x="132" y="293"/>
                  </a:cubicBezTo>
                  <a:cubicBezTo>
                    <a:pt x="150" y="292"/>
                    <a:pt x="150" y="292"/>
                    <a:pt x="150" y="292"/>
                  </a:cubicBezTo>
                  <a:cubicBezTo>
                    <a:pt x="174" y="290"/>
                    <a:pt x="174" y="290"/>
                    <a:pt x="174" y="290"/>
                  </a:cubicBezTo>
                  <a:cubicBezTo>
                    <a:pt x="193" y="289"/>
                    <a:pt x="193" y="289"/>
                    <a:pt x="193" y="289"/>
                  </a:cubicBezTo>
                  <a:cubicBezTo>
                    <a:pt x="196" y="270"/>
                    <a:pt x="196" y="270"/>
                    <a:pt x="196" y="270"/>
                  </a:cubicBezTo>
                  <a:cubicBezTo>
                    <a:pt x="198" y="258"/>
                    <a:pt x="198" y="258"/>
                    <a:pt x="198" y="258"/>
                  </a:cubicBezTo>
                  <a:cubicBezTo>
                    <a:pt x="212" y="265"/>
                    <a:pt x="212" y="265"/>
                    <a:pt x="212" y="265"/>
                  </a:cubicBezTo>
                  <a:cubicBezTo>
                    <a:pt x="226" y="273"/>
                    <a:pt x="226" y="273"/>
                    <a:pt x="226" y="273"/>
                  </a:cubicBezTo>
                  <a:cubicBezTo>
                    <a:pt x="239" y="263"/>
                    <a:pt x="239" y="263"/>
                    <a:pt x="239" y="263"/>
                  </a:cubicBezTo>
                  <a:cubicBezTo>
                    <a:pt x="255" y="250"/>
                    <a:pt x="255" y="250"/>
                    <a:pt x="255" y="250"/>
                  </a:cubicBezTo>
                  <a:cubicBezTo>
                    <a:pt x="269" y="239"/>
                    <a:pt x="269" y="239"/>
                    <a:pt x="269" y="239"/>
                  </a:cubicBezTo>
                  <a:cubicBezTo>
                    <a:pt x="262" y="222"/>
                    <a:pt x="262" y="222"/>
                    <a:pt x="262" y="222"/>
                  </a:cubicBezTo>
                  <a:cubicBezTo>
                    <a:pt x="257" y="209"/>
                    <a:pt x="257" y="209"/>
                    <a:pt x="257" y="209"/>
                  </a:cubicBezTo>
                  <a:cubicBezTo>
                    <a:pt x="272" y="208"/>
                    <a:pt x="272" y="208"/>
                    <a:pt x="272" y="208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94" y="191"/>
                    <a:pt x="294" y="191"/>
                    <a:pt x="294" y="191"/>
                  </a:cubicBezTo>
                  <a:cubicBezTo>
                    <a:pt x="300" y="172"/>
                    <a:pt x="300" y="172"/>
                    <a:pt x="300" y="172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290" y="144"/>
                    <a:pt x="290" y="144"/>
                    <a:pt x="290" y="144"/>
                  </a:cubicBezTo>
                  <a:cubicBezTo>
                    <a:pt x="278" y="137"/>
                    <a:pt x="278" y="137"/>
                    <a:pt x="278" y="137"/>
                  </a:cubicBezTo>
                  <a:cubicBezTo>
                    <a:pt x="289" y="128"/>
                    <a:pt x="289" y="128"/>
                    <a:pt x="289" y="128"/>
                  </a:cubicBezTo>
                  <a:cubicBezTo>
                    <a:pt x="306" y="116"/>
                    <a:pt x="306" y="116"/>
                    <a:pt x="306" y="116"/>
                  </a:cubicBezTo>
                  <a:cubicBezTo>
                    <a:pt x="295" y="97"/>
                    <a:pt x="295" y="97"/>
                    <a:pt x="295" y="97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76" y="63"/>
                    <a:pt x="276" y="63"/>
                    <a:pt x="276" y="63"/>
                  </a:cubicBezTo>
                  <a:cubicBezTo>
                    <a:pt x="261" y="64"/>
                    <a:pt x="261" y="64"/>
                    <a:pt x="261" y="64"/>
                  </a:cubicBezTo>
                  <a:cubicBezTo>
                    <a:pt x="247" y="65"/>
                    <a:pt x="247" y="65"/>
                    <a:pt x="247" y="65"/>
                  </a:cubicBezTo>
                  <a:cubicBezTo>
                    <a:pt x="250" y="54"/>
                    <a:pt x="250" y="54"/>
                    <a:pt x="250" y="54"/>
                  </a:cubicBezTo>
                  <a:cubicBezTo>
                    <a:pt x="254" y="37"/>
                    <a:pt x="254" y="37"/>
                    <a:pt x="254" y="37"/>
                  </a:cubicBezTo>
                  <a:cubicBezTo>
                    <a:pt x="238" y="28"/>
                    <a:pt x="238" y="28"/>
                    <a:pt x="238" y="28"/>
                  </a:cubicBezTo>
                  <a:cubicBezTo>
                    <a:pt x="219" y="16"/>
                    <a:pt x="219" y="16"/>
                    <a:pt x="219" y="16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191" y="20"/>
                    <a:pt x="191" y="20"/>
                    <a:pt x="191" y="20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68" y="0"/>
                    <a:pt x="168" y="0"/>
                    <a:pt x="168" y="0"/>
                  </a:cubicBezTo>
                  <a:close/>
                  <a:moveTo>
                    <a:pt x="152" y="194"/>
                  </a:moveTo>
                  <a:cubicBezTo>
                    <a:pt x="128" y="194"/>
                    <a:pt x="107" y="175"/>
                    <a:pt x="105" y="151"/>
                  </a:cubicBezTo>
                  <a:cubicBezTo>
                    <a:pt x="104" y="138"/>
                    <a:pt x="108" y="126"/>
                    <a:pt x="116" y="116"/>
                  </a:cubicBezTo>
                  <a:cubicBezTo>
                    <a:pt x="124" y="107"/>
                    <a:pt x="135" y="101"/>
                    <a:pt x="148" y="100"/>
                  </a:cubicBezTo>
                  <a:cubicBezTo>
                    <a:pt x="149" y="99"/>
                    <a:pt x="151" y="99"/>
                    <a:pt x="152" y="99"/>
                  </a:cubicBezTo>
                  <a:cubicBezTo>
                    <a:pt x="176" y="99"/>
                    <a:pt x="197" y="118"/>
                    <a:pt x="199" y="142"/>
                  </a:cubicBezTo>
                  <a:cubicBezTo>
                    <a:pt x="201" y="168"/>
                    <a:pt x="182" y="191"/>
                    <a:pt x="156" y="193"/>
                  </a:cubicBezTo>
                  <a:cubicBezTo>
                    <a:pt x="155" y="193"/>
                    <a:pt x="153" y="194"/>
                    <a:pt x="152" y="1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35" name="Table 5">
            <a:extLst>
              <a:ext uri="{FF2B5EF4-FFF2-40B4-BE49-F238E27FC236}">
                <a16:creationId xmlns="" xmlns:a16="http://schemas.microsoft.com/office/drawing/2014/main" id="{0247A133-938E-4108-86ED-207F0F583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329768"/>
              </p:ext>
            </p:extLst>
          </p:nvPr>
        </p:nvGraphicFramePr>
        <p:xfrm>
          <a:off x="895181" y="7546138"/>
          <a:ext cx="711993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83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183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6252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673267A-F1EB-433A-805D-359F796D789F}"/>
              </a:ext>
            </a:extLst>
          </p:cNvPr>
          <p:cNvSpPr txBox="1"/>
          <p:nvPr/>
        </p:nvSpPr>
        <p:spPr>
          <a:xfrm>
            <a:off x="2024640" y="1779078"/>
            <a:ext cx="4011971" cy="31923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2400" dirty="0">
                <a:cs typeface="Effra"/>
              </a:rPr>
              <a:t>All parts designed to:</a:t>
            </a:r>
          </a:p>
          <a:p>
            <a:endParaRPr lang="en-US" sz="2400" dirty="0">
              <a:cs typeface="Effra"/>
            </a:endParaRPr>
          </a:p>
          <a:p>
            <a:pPr marL="346075" indent="-290513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cs typeface="Effra"/>
              </a:rPr>
              <a:t>Increase miniaturization</a:t>
            </a:r>
          </a:p>
          <a:p>
            <a:pPr marL="346075" indent="-290513">
              <a:buFont typeface="Wingdings" panose="05000000000000000000" pitchFamily="2" charset="2"/>
              <a:buChar char="§"/>
            </a:pPr>
            <a:endParaRPr lang="en-US" sz="2400" dirty="0">
              <a:cs typeface="Effra"/>
            </a:endParaRPr>
          </a:p>
          <a:p>
            <a:pPr marL="346075" indent="-290513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cs typeface="Effra"/>
              </a:rPr>
              <a:t>Reduce priming volume</a:t>
            </a:r>
          </a:p>
          <a:p>
            <a:pPr marL="346075" indent="-290513">
              <a:buFont typeface="Wingdings" panose="05000000000000000000" pitchFamily="2" charset="2"/>
              <a:buChar char="§"/>
            </a:pPr>
            <a:endParaRPr lang="en-US" sz="2400" dirty="0">
              <a:cs typeface="Effra"/>
            </a:endParaRPr>
          </a:p>
          <a:p>
            <a:pPr marL="346075" indent="-290513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cs typeface="Effra"/>
              </a:rPr>
              <a:t>Reduce circuit pressure</a:t>
            </a:r>
          </a:p>
        </p:txBody>
      </p:sp>
      <p:sp>
        <p:nvSpPr>
          <p:cNvPr id="36" name="Freeform 5">
            <a:extLst>
              <a:ext uri="{FF2B5EF4-FFF2-40B4-BE49-F238E27FC236}">
                <a16:creationId xmlns="" xmlns:a16="http://schemas.microsoft.com/office/drawing/2014/main" id="{42666389-1C38-4627-AAB3-1112C3A23C4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766037" y="3897417"/>
            <a:ext cx="333776" cy="408578"/>
          </a:xfrm>
          <a:custGeom>
            <a:avLst/>
            <a:gdLst>
              <a:gd name="T0" fmla="*/ 780 w 1544"/>
              <a:gd name="T1" fmla="*/ 1005 h 1544"/>
              <a:gd name="T2" fmla="*/ 780 w 1544"/>
              <a:gd name="T3" fmla="*/ 249 h 1544"/>
              <a:gd name="T4" fmla="*/ 217 w 1544"/>
              <a:gd name="T5" fmla="*/ 249 h 1544"/>
              <a:gd name="T6" fmla="*/ 217 w 1544"/>
              <a:gd name="T7" fmla="*/ 1013 h 1544"/>
              <a:gd name="T8" fmla="*/ 0 w 1544"/>
              <a:gd name="T9" fmla="*/ 1013 h 1544"/>
              <a:gd name="T10" fmla="*/ 507 w 1544"/>
              <a:gd name="T11" fmla="*/ 1544 h 1544"/>
              <a:gd name="T12" fmla="*/ 997 w 1544"/>
              <a:gd name="T13" fmla="*/ 1005 h 1544"/>
              <a:gd name="T14" fmla="*/ 780 w 1544"/>
              <a:gd name="T15" fmla="*/ 1005 h 1544"/>
              <a:gd name="T16" fmla="*/ 499 w 1544"/>
              <a:gd name="T17" fmla="*/ 1448 h 1544"/>
              <a:gd name="T18" fmla="*/ 153 w 1544"/>
              <a:gd name="T19" fmla="*/ 1078 h 1544"/>
              <a:gd name="T20" fmla="*/ 281 w 1544"/>
              <a:gd name="T21" fmla="*/ 1078 h 1544"/>
              <a:gd name="T22" fmla="*/ 281 w 1544"/>
              <a:gd name="T23" fmla="*/ 314 h 1544"/>
              <a:gd name="T24" fmla="*/ 716 w 1544"/>
              <a:gd name="T25" fmla="*/ 314 h 1544"/>
              <a:gd name="T26" fmla="*/ 716 w 1544"/>
              <a:gd name="T27" fmla="*/ 1070 h 1544"/>
              <a:gd name="T28" fmla="*/ 852 w 1544"/>
              <a:gd name="T29" fmla="*/ 1070 h 1544"/>
              <a:gd name="T30" fmla="*/ 499 w 1544"/>
              <a:gd name="T31" fmla="*/ 1448 h 1544"/>
              <a:gd name="T32" fmla="*/ 1544 w 1544"/>
              <a:gd name="T33" fmla="*/ 0 h 1544"/>
              <a:gd name="T34" fmla="*/ 1544 w 1544"/>
              <a:gd name="T35" fmla="*/ 1544 h 1544"/>
              <a:gd name="T36" fmla="*/ 740 w 1544"/>
              <a:gd name="T37" fmla="*/ 1544 h 1544"/>
              <a:gd name="T38" fmla="*/ 740 w 1544"/>
              <a:gd name="T39" fmla="*/ 1480 h 1544"/>
              <a:gd name="T40" fmla="*/ 1480 w 1544"/>
              <a:gd name="T41" fmla="*/ 1480 h 1544"/>
              <a:gd name="T42" fmla="*/ 1480 w 1544"/>
              <a:gd name="T43" fmla="*/ 64 h 1544"/>
              <a:gd name="T44" fmla="*/ 64 w 1544"/>
              <a:gd name="T45" fmla="*/ 64 h 1544"/>
              <a:gd name="T46" fmla="*/ 64 w 1544"/>
              <a:gd name="T47" fmla="*/ 869 h 1544"/>
              <a:gd name="T48" fmla="*/ 0 w 1544"/>
              <a:gd name="T49" fmla="*/ 869 h 1544"/>
              <a:gd name="T50" fmla="*/ 0 w 1544"/>
              <a:gd name="T51" fmla="*/ 0 h 1544"/>
              <a:gd name="T52" fmla="*/ 1544 w 1544"/>
              <a:gd name="T53" fmla="*/ 0 h 1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44" h="1544">
                <a:moveTo>
                  <a:pt x="780" y="1005"/>
                </a:moveTo>
                <a:lnTo>
                  <a:pt x="780" y="249"/>
                </a:lnTo>
                <a:lnTo>
                  <a:pt x="217" y="249"/>
                </a:lnTo>
                <a:lnTo>
                  <a:pt x="217" y="1013"/>
                </a:lnTo>
                <a:lnTo>
                  <a:pt x="0" y="1013"/>
                </a:lnTo>
                <a:lnTo>
                  <a:pt x="507" y="1544"/>
                </a:lnTo>
                <a:lnTo>
                  <a:pt x="997" y="1005"/>
                </a:lnTo>
                <a:lnTo>
                  <a:pt x="780" y="1005"/>
                </a:lnTo>
                <a:close/>
                <a:moveTo>
                  <a:pt x="499" y="1448"/>
                </a:moveTo>
                <a:lnTo>
                  <a:pt x="153" y="1078"/>
                </a:lnTo>
                <a:lnTo>
                  <a:pt x="281" y="1078"/>
                </a:lnTo>
                <a:lnTo>
                  <a:pt x="281" y="314"/>
                </a:lnTo>
                <a:lnTo>
                  <a:pt x="716" y="314"/>
                </a:lnTo>
                <a:lnTo>
                  <a:pt x="716" y="1070"/>
                </a:lnTo>
                <a:lnTo>
                  <a:pt x="852" y="1070"/>
                </a:lnTo>
                <a:lnTo>
                  <a:pt x="499" y="1448"/>
                </a:lnTo>
                <a:close/>
                <a:moveTo>
                  <a:pt x="1544" y="0"/>
                </a:moveTo>
                <a:lnTo>
                  <a:pt x="1544" y="1544"/>
                </a:lnTo>
                <a:lnTo>
                  <a:pt x="740" y="1544"/>
                </a:lnTo>
                <a:lnTo>
                  <a:pt x="740" y="1480"/>
                </a:lnTo>
                <a:lnTo>
                  <a:pt x="1480" y="1480"/>
                </a:lnTo>
                <a:lnTo>
                  <a:pt x="1480" y="64"/>
                </a:lnTo>
                <a:lnTo>
                  <a:pt x="64" y="64"/>
                </a:lnTo>
                <a:lnTo>
                  <a:pt x="64" y="869"/>
                </a:lnTo>
                <a:lnTo>
                  <a:pt x="0" y="869"/>
                </a:lnTo>
                <a:lnTo>
                  <a:pt x="0" y="0"/>
                </a:lnTo>
                <a:lnTo>
                  <a:pt x="154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78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="" xmlns:a16="http://schemas.microsoft.com/office/drawing/2014/main" id="{3B5EE24A-8B42-4318-B97F-38ACDD770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277" y="1338570"/>
            <a:ext cx="3311861" cy="312877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E6385D1-CD71-4496-B03C-00218BD322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57200" y="7873369"/>
            <a:ext cx="457200" cy="228600"/>
          </a:xfrm>
        </p:spPr>
        <p:txBody>
          <a:bodyPr/>
          <a:lstStyle/>
          <a:p>
            <a:fld id="{A3032E39-2DD7-6341-87B9-9AB98FE3669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0F4B3FA-189A-421A-A72A-1BBB5E4DD7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14400" y="7873369"/>
            <a:ext cx="6629400" cy="228600"/>
          </a:xfrm>
        </p:spPr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682ED06A-DCDE-4BD7-92F4-40EAB0C20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4" y="422204"/>
            <a:ext cx="10058401" cy="365760"/>
          </a:xfrm>
        </p:spPr>
        <p:txBody>
          <a:bodyPr/>
          <a:lstStyle/>
          <a:p>
            <a:r>
              <a:rPr lang="en-US" dirty="0"/>
              <a:t>Carpediem™ system Components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18036C2B-DABC-456B-B2BD-7B675E6A92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4" y="783143"/>
            <a:ext cx="10058401" cy="365760"/>
          </a:xfrm>
        </p:spPr>
        <p:txBody>
          <a:bodyPr/>
          <a:lstStyle/>
          <a:p>
            <a:r>
              <a:rPr lang="en-US" dirty="0"/>
              <a:t>High performance pumps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="" xmlns:a16="http://schemas.microsoft.com/office/drawing/2014/main" id="{9AD1DAB2-BEC5-4701-8C9A-00200C3227D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900305" y="1476135"/>
            <a:ext cx="4502494" cy="239138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cs typeface="Effra"/>
              </a:rPr>
              <a:t>3 micronized peristaltic pumps:</a:t>
            </a:r>
          </a:p>
          <a:p>
            <a:pPr marL="742950" lvl="2" indent="-285750">
              <a:buFont typeface="Wingdings" panose="05000000000000000000" pitchFamily="2" charset="2"/>
              <a:buChar char="§"/>
            </a:pPr>
            <a:r>
              <a:rPr lang="en-US" dirty="0">
                <a:cs typeface="Effra"/>
              </a:rPr>
              <a:t>Blood pump</a:t>
            </a:r>
          </a:p>
          <a:p>
            <a:pPr marL="742950" lvl="2" indent="-285750">
              <a:buFont typeface="Wingdings" panose="05000000000000000000" pitchFamily="2" charset="2"/>
              <a:buChar char="§"/>
            </a:pPr>
            <a:r>
              <a:rPr lang="en-US" dirty="0">
                <a:cs typeface="Effra"/>
              </a:rPr>
              <a:t>Effluent pump</a:t>
            </a:r>
          </a:p>
          <a:p>
            <a:pPr marL="742950" lvl="2" indent="-285750">
              <a:buFont typeface="Wingdings" panose="05000000000000000000" pitchFamily="2" charset="2"/>
              <a:buChar char="§"/>
            </a:pPr>
            <a:r>
              <a:rPr lang="en-US" dirty="0">
                <a:cs typeface="Effra"/>
              </a:rPr>
              <a:t>Infusion/dialysate pump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cs typeface="Effra"/>
              </a:rPr>
              <a:t>Each pump is equipped with </a:t>
            </a:r>
            <a:r>
              <a:rPr lang="en-US" sz="2000" b="1" dirty="0">
                <a:cs typeface="Effra"/>
              </a:rPr>
              <a:t>3</a:t>
            </a:r>
            <a:r>
              <a:rPr lang="en-US" sz="2000" dirty="0">
                <a:cs typeface="Effra"/>
              </a:rPr>
              <a:t> rollers to maximize delivery precision </a:t>
            </a:r>
          </a:p>
          <a:p>
            <a:endParaRPr lang="en-US" dirty="0"/>
          </a:p>
        </p:txBody>
      </p:sp>
      <p:sp>
        <p:nvSpPr>
          <p:cNvPr id="19" name="Text Box 5">
            <a:extLst>
              <a:ext uri="{FF2B5EF4-FFF2-40B4-BE49-F238E27FC236}">
                <a16:creationId xmlns="" xmlns:a16="http://schemas.microsoft.com/office/drawing/2014/main" id="{4DC07898-A950-4BE4-9FE8-598E58CBB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37" y="3564548"/>
            <a:ext cx="11415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en-US" sz="1600" dirty="0">
                <a:latin typeface="+mj-lt"/>
                <a:cs typeface="Calibri" panose="020F0502020204030204" pitchFamily="34" charset="0"/>
              </a:rPr>
              <a:t>Blood </a:t>
            </a:r>
            <a:r>
              <a:rPr lang="it-IT" altLang="en-US" sz="1600" dirty="0" err="1">
                <a:latin typeface="+mj-lt"/>
                <a:cs typeface="Calibri" panose="020F0502020204030204" pitchFamily="34" charset="0"/>
              </a:rPr>
              <a:t>pump</a:t>
            </a:r>
            <a:endParaRPr lang="en-US" altLang="en-US" sz="160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0" name="Text Box 4">
            <a:extLst>
              <a:ext uri="{FF2B5EF4-FFF2-40B4-BE49-F238E27FC236}">
                <a16:creationId xmlns="" xmlns:a16="http://schemas.microsoft.com/office/drawing/2014/main" id="{E897FAEB-DB0F-42E5-89F0-E5AF6AEB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8382" y="2680111"/>
            <a:ext cx="120067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600" dirty="0">
                <a:latin typeface="+mj-lt"/>
                <a:cs typeface="Calibri" panose="020F0502020204030204" pitchFamily="34" charset="0"/>
              </a:rPr>
              <a:t>Infusion/</a:t>
            </a:r>
          </a:p>
          <a:p>
            <a:r>
              <a:rPr lang="en-US" altLang="en-US" sz="1600" dirty="0">
                <a:latin typeface="+mj-lt"/>
                <a:cs typeface="Calibri" panose="020F0502020204030204" pitchFamily="34" charset="0"/>
              </a:rPr>
              <a:t>Dialysis </a:t>
            </a:r>
          </a:p>
          <a:p>
            <a:r>
              <a:rPr lang="en-US" altLang="en-US" sz="1600" dirty="0">
                <a:latin typeface="+mj-lt"/>
                <a:cs typeface="Calibri" panose="020F0502020204030204" pitchFamily="34" charset="0"/>
              </a:rPr>
              <a:t>pump</a:t>
            </a:r>
          </a:p>
        </p:txBody>
      </p:sp>
      <p:sp>
        <p:nvSpPr>
          <p:cNvPr id="16" name="Text Box 6">
            <a:extLst>
              <a:ext uri="{FF2B5EF4-FFF2-40B4-BE49-F238E27FC236}">
                <a16:creationId xmlns="" xmlns:a16="http://schemas.microsoft.com/office/drawing/2014/main" id="{84334357-EC3F-4893-B8CC-980FC47C6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187" y="2240607"/>
            <a:ext cx="11415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dirty="0">
                <a:latin typeface="+mj-lt"/>
                <a:cs typeface="Calibri" panose="020F0502020204030204" pitchFamily="34" charset="0"/>
              </a:rPr>
              <a:t>Effluent pump</a:t>
            </a:r>
          </a:p>
        </p:txBody>
      </p:sp>
      <p:sp>
        <p:nvSpPr>
          <p:cNvPr id="21" name="Line 10">
            <a:extLst>
              <a:ext uri="{FF2B5EF4-FFF2-40B4-BE49-F238E27FC236}">
                <a16:creationId xmlns="" xmlns:a16="http://schemas.microsoft.com/office/drawing/2014/main" id="{F8EE3A1E-0078-45F9-8A98-60DF108C142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0818" y="2583921"/>
            <a:ext cx="785250" cy="241462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640" dirty="0"/>
          </a:p>
        </p:txBody>
      </p:sp>
      <p:sp>
        <p:nvSpPr>
          <p:cNvPr id="22" name="Line 9">
            <a:extLst>
              <a:ext uri="{FF2B5EF4-FFF2-40B4-BE49-F238E27FC236}">
                <a16:creationId xmlns="" xmlns:a16="http://schemas.microsoft.com/office/drawing/2014/main" id="{76E0EB40-CF8E-498D-9CF9-6CFBD071702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91960" y="3606804"/>
            <a:ext cx="1017173" cy="210531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640" dirty="0"/>
          </a:p>
        </p:txBody>
      </p:sp>
      <p:sp>
        <p:nvSpPr>
          <p:cNvPr id="23" name="Line 11">
            <a:extLst>
              <a:ext uri="{FF2B5EF4-FFF2-40B4-BE49-F238E27FC236}">
                <a16:creationId xmlns="" xmlns:a16="http://schemas.microsoft.com/office/drawing/2014/main" id="{68F77591-7FF1-458E-9FD1-633646B774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68799" y="3337169"/>
            <a:ext cx="668961" cy="454758"/>
          </a:xfrm>
          <a:prstGeom prst="line">
            <a:avLst/>
          </a:prstGeom>
          <a:noFill/>
          <a:ln w="635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640" dirty="0"/>
          </a:p>
        </p:txBody>
      </p:sp>
      <p:graphicFrame>
        <p:nvGraphicFramePr>
          <p:cNvPr id="33" name="Table 5">
            <a:extLst>
              <a:ext uri="{FF2B5EF4-FFF2-40B4-BE49-F238E27FC236}">
                <a16:creationId xmlns="" xmlns:a16="http://schemas.microsoft.com/office/drawing/2014/main" id="{E49936DB-7E9D-4639-B269-4C080D70F0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329768"/>
              </p:ext>
            </p:extLst>
          </p:nvPr>
        </p:nvGraphicFramePr>
        <p:xfrm>
          <a:off x="895181" y="7546138"/>
          <a:ext cx="711993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83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183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6252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BEE89EA8-9219-4190-9759-EB3DD9309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4940" y="4362084"/>
            <a:ext cx="2288271" cy="263840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4CBD07F5-B4BE-4FE3-AFCF-A843D25C2650}"/>
              </a:ext>
            </a:extLst>
          </p:cNvPr>
          <p:cNvSpPr/>
          <p:nvPr/>
        </p:nvSpPr>
        <p:spPr>
          <a:xfrm>
            <a:off x="1219531" y="5354037"/>
            <a:ext cx="4430167" cy="126081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000" dirty="0">
                <a:cs typeface="Effra"/>
              </a:rPr>
              <a:t>Peristaltic</a:t>
            </a:r>
            <a:r>
              <a:rPr lang="en-US" sz="2000" dirty="0">
                <a:latin typeface="Effra" panose="020B0603020203020204" pitchFamily="34" charset="0"/>
                <a:ea typeface="ＭＳ Ｐゴシック" charset="0"/>
                <a:cs typeface="Calibri" panose="020F0502020204030204" pitchFamily="34" charset="0"/>
              </a:rPr>
              <a:t> pump utilizes the movement of the stator to increase miniaturization</a:t>
            </a:r>
            <a:endParaRPr lang="en-US" sz="2000" dirty="0">
              <a:cs typeface="Effra"/>
            </a:endParaRPr>
          </a:p>
        </p:txBody>
      </p:sp>
    </p:spTree>
    <p:extLst>
      <p:ext uri="{BB962C8B-B14F-4D97-AF65-F5344CB8AC3E}">
        <p14:creationId xmlns:p14="http://schemas.microsoft.com/office/powerpoint/2010/main" val="3136351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15E3799-DFE3-4D62-8683-C3E14CE723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53A50BE-3B94-4A1E-8AB9-2281CE01D6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99C4D49-A500-4C27-A352-8357C2F8E3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Efficiency pumps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="" xmlns:a16="http://schemas.microsoft.com/office/drawing/2014/main" id="{601CD1BE-5186-4E4C-A831-EC2118E25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5751" y="1752354"/>
            <a:ext cx="2941230" cy="2718868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29119631-3336-43E8-BEEB-CB245B69613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78280" y="3374760"/>
            <a:ext cx="4151386" cy="1945521"/>
          </a:xfrm>
          <a:solidFill>
            <a:schemeClr val="accent4"/>
          </a:solidFill>
        </p:spPr>
        <p:txBody>
          <a:bodyPr anchor="ctr"/>
          <a:lstStyle/>
          <a:p>
            <a:pPr marL="457200" indent="-222250"/>
            <a:r>
              <a:rPr lang="en-US" dirty="0">
                <a:solidFill>
                  <a:schemeClr val="bg1"/>
                </a:solidFill>
              </a:rPr>
              <a:t>Miniaturization considerations</a:t>
            </a:r>
          </a:p>
          <a:p>
            <a:pPr marL="682625" lvl="1" indent="-222250"/>
            <a:r>
              <a:rPr lang="en-US" dirty="0">
                <a:solidFill>
                  <a:schemeClr val="bg1"/>
                </a:solidFill>
              </a:rPr>
              <a:t>Occlusion </a:t>
            </a:r>
          </a:p>
          <a:p>
            <a:pPr marL="682625" lvl="1" indent="-222250"/>
            <a:r>
              <a:rPr lang="en-US" dirty="0">
                <a:solidFill>
                  <a:schemeClr val="bg1"/>
                </a:solidFill>
              </a:rPr>
              <a:t>Pressure peaks</a:t>
            </a:r>
          </a:p>
          <a:p>
            <a:pPr marL="682625" lvl="1" indent="-222250"/>
            <a:r>
              <a:rPr lang="en-US" dirty="0">
                <a:solidFill>
                  <a:schemeClr val="bg1"/>
                </a:solidFill>
              </a:rPr>
              <a:t>Filling volume</a:t>
            </a:r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89FE6CFD-CCAB-4D6F-9F14-0207D75DD1C4}"/>
              </a:ext>
            </a:extLst>
          </p:cNvPr>
          <p:cNvSpPr txBox="1">
            <a:spLocks/>
          </p:cNvSpPr>
          <p:nvPr/>
        </p:nvSpPr>
        <p:spPr>
          <a:xfrm>
            <a:off x="454024" y="422204"/>
            <a:ext cx="10058401" cy="3657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Carpediem™ system Components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732FD45-8087-4D00-99D6-351E27385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958" y="1879148"/>
            <a:ext cx="1585442" cy="26492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E2F8B16-1348-491F-A24D-F028AB6D2A7B}"/>
              </a:ext>
            </a:extLst>
          </p:cNvPr>
          <p:cNvSpPr txBox="1"/>
          <p:nvPr/>
        </p:nvSpPr>
        <p:spPr>
          <a:xfrm>
            <a:off x="3490735" y="3138084"/>
            <a:ext cx="738365" cy="7304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2000" dirty="0">
                <a:cs typeface="Effra"/>
              </a:rPr>
              <a:t>VS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7ECB93F0-FCD5-48F7-BA4A-74EAB9E682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87" t="9401" r="23226" b="13600"/>
          <a:stretch/>
        </p:blipFill>
        <p:spPr>
          <a:xfrm>
            <a:off x="672829" y="4896915"/>
            <a:ext cx="2656136" cy="2170224"/>
          </a:xfrm>
          <a:prstGeom prst="rect">
            <a:avLst/>
          </a:prstGeom>
        </p:spPr>
      </p:pic>
      <p:graphicFrame>
        <p:nvGraphicFramePr>
          <p:cNvPr id="19" name="Table 5">
            <a:extLst>
              <a:ext uri="{FF2B5EF4-FFF2-40B4-BE49-F238E27FC236}">
                <a16:creationId xmlns="" xmlns:a16="http://schemas.microsoft.com/office/drawing/2014/main" id="{2808D2FC-B0D0-4E66-A2B3-61712C0D1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329768"/>
              </p:ext>
            </p:extLst>
          </p:nvPr>
        </p:nvGraphicFramePr>
        <p:xfrm>
          <a:off x="895181" y="7546138"/>
          <a:ext cx="711993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83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183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6252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ACAF274-6BA1-4417-8946-56E7FF4C93A5}"/>
              </a:ext>
            </a:extLst>
          </p:cNvPr>
          <p:cNvSpPr txBox="1"/>
          <p:nvPr/>
        </p:nvSpPr>
        <p:spPr>
          <a:xfrm>
            <a:off x="3355296" y="7318555"/>
            <a:ext cx="1570874" cy="22775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60402195-D897-400A-A6ED-1D5B7F5865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0845" y="4935950"/>
            <a:ext cx="1345667" cy="205554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30653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BDDAB990-361D-4644-ACA2-D6F99B8F8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1E09821-3BC6-49B7-89CB-2FB3BBF15A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37003BC-2C24-44B4-83A4-661CE9CD5C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4" y="751208"/>
            <a:ext cx="9076838" cy="228600"/>
          </a:xfrm>
        </p:spPr>
        <p:txBody>
          <a:bodyPr/>
          <a:lstStyle/>
          <a:p>
            <a:r>
              <a:rPr lang="en-US" dirty="0"/>
              <a:t>Pressure Sensor transducers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0DD0C34-7BA9-4304-A2DD-E93F852D22B5}"/>
              </a:ext>
            </a:extLst>
          </p:cNvPr>
          <p:cNvSpPr txBox="1"/>
          <p:nvPr/>
        </p:nvSpPr>
        <p:spPr>
          <a:xfrm>
            <a:off x="1040785" y="1400543"/>
            <a:ext cx="4255657" cy="313236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1" dirty="0">
                <a:cs typeface="Effra"/>
              </a:rPr>
              <a:t>3 unique pressure </a:t>
            </a:r>
            <a:r>
              <a:rPr lang="en-US" sz="1800" dirty="0">
                <a:cs typeface="Effra"/>
              </a:rPr>
              <a:t>transducers (Dome):</a:t>
            </a:r>
          </a:p>
          <a:p>
            <a:pPr marL="891357" lvl="1" indent="-342900">
              <a:buFont typeface="+mj-lt"/>
              <a:buAutoNum type="arabicPeriod"/>
            </a:pPr>
            <a:r>
              <a:rPr lang="en-US" sz="1800" dirty="0">
                <a:cs typeface="Effra"/>
              </a:rPr>
              <a:t>Arterial</a:t>
            </a:r>
          </a:p>
          <a:p>
            <a:pPr marL="891357" lvl="1" indent="-342900">
              <a:buFont typeface="+mj-lt"/>
              <a:buAutoNum type="arabicPeriod"/>
            </a:pPr>
            <a:r>
              <a:rPr lang="en-US" sz="1800" dirty="0">
                <a:cs typeface="Effra"/>
              </a:rPr>
              <a:t>Prefilter</a:t>
            </a:r>
          </a:p>
          <a:p>
            <a:pPr marL="891357" lvl="1" indent="-342900">
              <a:buFont typeface="+mj-lt"/>
              <a:buAutoNum type="arabicPeriod"/>
            </a:pPr>
            <a:r>
              <a:rPr lang="en-US" sz="1800" dirty="0">
                <a:cs typeface="Effra"/>
              </a:rPr>
              <a:t>Venous </a:t>
            </a:r>
          </a:p>
          <a:p>
            <a:r>
              <a:rPr lang="en-US" sz="1800" dirty="0">
                <a:cs typeface="Effra"/>
              </a:rPr>
              <a:t> </a:t>
            </a:r>
          </a:p>
          <a:p>
            <a:pPr marL="290513" indent="-290513">
              <a:buFont typeface="Wingdings" panose="05000000000000000000" pitchFamily="2" charset="2"/>
              <a:buChar char="§"/>
            </a:pPr>
            <a:r>
              <a:rPr lang="en-US" sz="1800" dirty="0">
                <a:cs typeface="Effra"/>
              </a:rPr>
              <a:t>Protective dome covers prevent damage to the pressure transducer  domes</a:t>
            </a:r>
          </a:p>
          <a:p>
            <a:pPr marL="858838" indent="-290513">
              <a:buFont typeface="Wingdings" panose="05000000000000000000" pitchFamily="2" charset="2"/>
              <a:buChar char="§"/>
            </a:pPr>
            <a:endParaRPr lang="en-US" sz="1800" dirty="0">
              <a:cs typeface="Effra"/>
            </a:endParaRPr>
          </a:p>
          <a:p>
            <a:pPr marL="290513" indent="-290513">
              <a:buFont typeface="Wingdings" panose="05000000000000000000" pitchFamily="2" charset="2"/>
              <a:buChar char="§"/>
            </a:pPr>
            <a:r>
              <a:rPr lang="en-US" sz="1800" dirty="0">
                <a:cs typeface="Effra"/>
              </a:rPr>
              <a:t>Locking mechanism holds tubing in place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dirty="0">
              <a:cs typeface="Effra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dirty="0">
              <a:cs typeface="Effra"/>
            </a:endParaRPr>
          </a:p>
          <a:p>
            <a:pPr>
              <a:lnSpc>
                <a:spcPts val="1900"/>
              </a:lnSpc>
            </a:pPr>
            <a:endParaRPr lang="en-US" sz="1600" dirty="0">
              <a:cs typeface="Effra"/>
            </a:endParaRPr>
          </a:p>
          <a:p>
            <a:pPr>
              <a:lnSpc>
                <a:spcPts val="1900"/>
              </a:lnSpc>
            </a:pPr>
            <a:endParaRPr lang="en-US" sz="1600" dirty="0">
              <a:cs typeface="Effra"/>
            </a:endParaRPr>
          </a:p>
        </p:txBody>
      </p:sp>
      <p:sp>
        <p:nvSpPr>
          <p:cNvPr id="17" name="Title 3">
            <a:extLst>
              <a:ext uri="{FF2B5EF4-FFF2-40B4-BE49-F238E27FC236}">
                <a16:creationId xmlns="" xmlns:a16="http://schemas.microsoft.com/office/drawing/2014/main" id="{C0B8835F-B424-4A5C-B3AB-40E94E9D0974}"/>
              </a:ext>
            </a:extLst>
          </p:cNvPr>
          <p:cNvSpPr txBox="1">
            <a:spLocks/>
          </p:cNvSpPr>
          <p:nvPr/>
        </p:nvSpPr>
        <p:spPr>
          <a:xfrm>
            <a:off x="454025" y="421865"/>
            <a:ext cx="10401544" cy="4464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system components  </a:t>
            </a:r>
          </a:p>
        </p:txBody>
      </p:sp>
      <p:graphicFrame>
        <p:nvGraphicFramePr>
          <p:cNvPr id="29" name="Table 5">
            <a:extLst>
              <a:ext uri="{FF2B5EF4-FFF2-40B4-BE49-F238E27FC236}">
                <a16:creationId xmlns="" xmlns:a16="http://schemas.microsoft.com/office/drawing/2014/main" id="{4AA9682B-1AE5-453B-A628-8C16B7C914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48659"/>
              </p:ext>
            </p:extLst>
          </p:nvPr>
        </p:nvGraphicFramePr>
        <p:xfrm>
          <a:off x="895182" y="7546138"/>
          <a:ext cx="711992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83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183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6251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DE8BC5C-B7F5-420C-89CD-C9E3A3D59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512" y="979808"/>
            <a:ext cx="2910409" cy="64985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33DD6E9-A973-4752-B280-4BBE83405EE5}"/>
              </a:ext>
            </a:extLst>
          </p:cNvPr>
          <p:cNvSpPr/>
          <p:nvPr/>
        </p:nvSpPr>
        <p:spPr>
          <a:xfrm>
            <a:off x="895182" y="4044434"/>
            <a:ext cx="5486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cs typeface="Effra"/>
              </a:rPr>
              <a:t>Each pressure transducer is linked to a pump</a:t>
            </a:r>
          </a:p>
        </p:txBody>
      </p:sp>
      <p:pic>
        <p:nvPicPr>
          <p:cNvPr id="7" name="Picture 6" descr="A picture containing sitting, small, front, plastic&#10;&#10;Description automatically generated">
            <a:extLst>
              <a:ext uri="{FF2B5EF4-FFF2-40B4-BE49-F238E27FC236}">
                <a16:creationId xmlns="" xmlns:a16="http://schemas.microsoft.com/office/drawing/2014/main" id="{04C19415-355A-43C1-B4F0-2BE87926A6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930579" y="4600658"/>
            <a:ext cx="2123727" cy="2435816"/>
          </a:xfrm>
          <a:prstGeom prst="rect">
            <a:avLst/>
          </a:prstGeom>
        </p:spPr>
      </p:pic>
      <p:pic>
        <p:nvPicPr>
          <p:cNvPr id="10" name="Picture 9" descr="A picture containing sitting, small, table, glass&#10;&#10;Description automatically generated">
            <a:extLst>
              <a:ext uri="{FF2B5EF4-FFF2-40B4-BE49-F238E27FC236}">
                <a16:creationId xmlns="" xmlns:a16="http://schemas.microsoft.com/office/drawing/2014/main" id="{9AE2E600-9FBC-4054-8CD0-EF5F70FCCD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154182" y="4604288"/>
            <a:ext cx="2123727" cy="24358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D8B06D0-7A81-4FA7-9C9F-8A60E42DBC44}"/>
              </a:ext>
            </a:extLst>
          </p:cNvPr>
          <p:cNvSpPr txBox="1"/>
          <p:nvPr/>
        </p:nvSpPr>
        <p:spPr>
          <a:xfrm>
            <a:off x="3774533" y="7003101"/>
            <a:ext cx="2435817" cy="3794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Pressure dome-back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4FF607A-472F-41D9-AB3B-958D3EFDB7CB}"/>
              </a:ext>
            </a:extLst>
          </p:cNvPr>
          <p:cNvSpPr txBox="1"/>
          <p:nvPr/>
        </p:nvSpPr>
        <p:spPr>
          <a:xfrm>
            <a:off x="998135" y="7003101"/>
            <a:ext cx="2435817" cy="3794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Pressure dome- front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6F459F7-BE8E-48BB-8B07-9438FC908746}"/>
              </a:ext>
            </a:extLst>
          </p:cNvPr>
          <p:cNvSpPr txBox="1"/>
          <p:nvPr/>
        </p:nvSpPr>
        <p:spPr>
          <a:xfrm>
            <a:off x="5475619" y="4447080"/>
            <a:ext cx="1236715" cy="19772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Membrane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697B334C-BC2C-434C-91E4-5D66BB54F611}"/>
              </a:ext>
            </a:extLst>
          </p:cNvPr>
          <p:cNvCxnSpPr>
            <a:cxnSpLocks/>
          </p:cNvCxnSpPr>
          <p:nvPr/>
        </p:nvCxnSpPr>
        <p:spPr>
          <a:xfrm flipH="1">
            <a:off x="5296443" y="4678121"/>
            <a:ext cx="602552" cy="947423"/>
          </a:xfrm>
          <a:prstGeom prst="straightConnector1">
            <a:avLst/>
          </a:prstGeom>
          <a:ln w="28575" cap="sq">
            <a:solidFill>
              <a:srgbClr val="E35205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208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9798" t="17500" r="35240" b="10897"/>
          <a:stretch/>
        </p:blipFill>
        <p:spPr>
          <a:xfrm>
            <a:off x="685800" y="1773896"/>
            <a:ext cx="2509943" cy="4050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3980414" y="1371039"/>
            <a:ext cx="6532011" cy="1385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297" tIns="41148" rIns="82297" bIns="41148" numCol="1" anchor="t" anchorCtr="0" compatLnSpc="1">
            <a:prstTxWarp prst="textNoShape">
              <a:avLst/>
            </a:prstTxWarp>
          </a:bodyPr>
          <a:lstStyle>
            <a:lvl1pPr marL="266700" indent="-266700" algn="just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  <a:defRPr sz="2400">
                <a:latin typeface="Calibri" panose="020F0502020204030204" pitchFamily="34" charset="0"/>
              </a:defRPr>
            </a:lvl1pPr>
            <a:lvl2pPr marL="820738" indent="-285750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  <a:defRPr sz="24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2pPr>
            <a:lvl3pPr marL="1228725" indent="-228600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  <a:defRPr sz="20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3pPr>
            <a:lvl4pPr marL="1636713" indent="-228600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4pPr>
            <a:lvl5pPr marL="2057400" indent="-228600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  <a:defRPr sz="1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>
              <a:buNone/>
            </a:pPr>
            <a:endParaRPr lang="en-US" altLang="it-IT" sz="1800" b="1" dirty="0">
              <a:solidFill>
                <a:schemeClr val="tx2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 sz="1800" b="1" dirty="0">
                <a:latin typeface="+mj-lt"/>
              </a:rPr>
              <a:t>Bolus: </a:t>
            </a:r>
            <a:r>
              <a:rPr lang="en-US" altLang="it-IT" sz="1800" dirty="0">
                <a:solidFill>
                  <a:srgbClr val="0070C0"/>
                </a:solidFill>
                <a:latin typeface="+mj-lt"/>
              </a:rPr>
              <a:t>0.1 to 3 mL – resolution (increments) of  0.1 mL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 sz="1800" b="1" dirty="0">
                <a:latin typeface="+mj-lt"/>
              </a:rPr>
              <a:t>Continuous: </a:t>
            </a:r>
            <a:r>
              <a:rPr lang="en-US" altLang="it-IT" sz="1800" dirty="0">
                <a:solidFill>
                  <a:srgbClr val="0070C0"/>
                </a:solidFill>
                <a:latin typeface="+mj-lt"/>
              </a:rPr>
              <a:t>0.4 to 20 mL/h – resolution (increments) of 0.1 mL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 sz="1800" b="1" dirty="0">
                <a:latin typeface="+mj-lt"/>
              </a:rPr>
              <a:t>Single-use 10 mL</a:t>
            </a:r>
            <a:r>
              <a:rPr lang="en-US" altLang="it-IT" sz="1800" b="1" dirty="0"/>
              <a:t> syringe</a:t>
            </a:r>
            <a:r>
              <a:rPr lang="en-US" altLang="it-IT" sz="1800" b="1" dirty="0">
                <a:latin typeface="+mj-lt"/>
              </a:rPr>
              <a:t> </a:t>
            </a:r>
            <a:r>
              <a:rPr lang="en-US" altLang="it-IT" sz="1800" dirty="0">
                <a:solidFill>
                  <a:srgbClr val="0070C0"/>
                </a:solidFill>
                <a:latin typeface="+mj-lt"/>
              </a:rPr>
              <a:t>is provided in the Single-use Kit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it-IT" sz="2347" dirty="0">
              <a:latin typeface="+mj-lt"/>
            </a:endParaRPr>
          </a:p>
          <a:p>
            <a:endParaRPr lang="it-IT" altLang="it-IT" sz="2347" dirty="0">
              <a:latin typeface="+mj-lt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="" xmlns:a16="http://schemas.microsoft.com/office/drawing/2014/main" id="{74182793-8AF9-4AFD-AF8F-017FA18A8B21}"/>
              </a:ext>
            </a:extLst>
          </p:cNvPr>
          <p:cNvSpPr txBox="1">
            <a:spLocks/>
          </p:cNvSpPr>
          <p:nvPr/>
        </p:nvSpPr>
        <p:spPr>
          <a:xfrm>
            <a:off x="454024" y="543616"/>
            <a:ext cx="10058401" cy="365760"/>
          </a:xfrm>
          <a:prstGeom prst="rect">
            <a:avLst/>
          </a:prstGeom>
        </p:spPr>
        <p:txBody>
          <a:bodyPr/>
          <a:lstStyle>
            <a:lvl1pPr marL="2286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44588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 baseline="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5pPr>
            <a:lvl6pPr marL="1370013" indent="-225425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6pPr>
            <a:lvl7pPr marL="1597025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</a:rPr>
              <a:t>HEPARIN OPPERATING RANGES and SYRINGE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7451B3E-AA2E-4E63-8992-A0390EA34681}"/>
              </a:ext>
            </a:extLst>
          </p:cNvPr>
          <p:cNvSpPr txBox="1"/>
          <p:nvPr/>
        </p:nvSpPr>
        <p:spPr>
          <a:xfrm>
            <a:off x="454024" y="6133201"/>
            <a:ext cx="10424991" cy="1285306"/>
          </a:xfrm>
          <a:prstGeom prst="rect">
            <a:avLst/>
          </a:prstGeom>
          <a:solidFill>
            <a:schemeClr val="tx2"/>
          </a:solidFill>
          <a:effectLst/>
        </p:spPr>
        <p:txBody>
          <a:bodyPr wrap="square" lIns="0" tIns="0" rIns="0" bIns="0" rtlCol="0" anchor="ctr" anchorCtr="0">
            <a:noAutofit/>
          </a:bodyPr>
          <a:lstStyle/>
          <a:p>
            <a:pPr marL="574675" indent="-339725"/>
            <a:r>
              <a:rPr lang="en-US" altLang="it-IT" sz="1800" b="1" dirty="0">
                <a:solidFill>
                  <a:schemeClr val="bg1"/>
                </a:solidFill>
              </a:rPr>
              <a:t>Note: </a:t>
            </a:r>
          </a:p>
          <a:p>
            <a:pPr marL="574675" indent="-339725">
              <a:buFont typeface="Wingdings" panose="05000000000000000000" pitchFamily="2" charset="2"/>
              <a:buChar char="§"/>
            </a:pPr>
            <a:r>
              <a:rPr lang="en-US" altLang="it-IT" sz="1800" b="1" dirty="0">
                <a:solidFill>
                  <a:schemeClr val="bg1"/>
                </a:solidFill>
              </a:rPr>
              <a:t>ONLY </a:t>
            </a:r>
            <a:r>
              <a:rPr lang="en-US" altLang="it-IT" sz="1800" dirty="0">
                <a:solidFill>
                  <a:schemeClr val="bg1"/>
                </a:solidFill>
              </a:rPr>
              <a:t>the</a:t>
            </a:r>
            <a:r>
              <a:rPr lang="en-US" altLang="it-IT" sz="1800" b="1" dirty="0">
                <a:solidFill>
                  <a:schemeClr val="bg1"/>
                </a:solidFill>
              </a:rPr>
              <a:t> </a:t>
            </a:r>
            <a:r>
              <a:rPr lang="en-US" altLang="it-IT" sz="1800" dirty="0">
                <a:solidFill>
                  <a:schemeClr val="bg1"/>
                </a:solidFill>
              </a:rPr>
              <a:t>validated 10 mL syringe provided in the Single-use kit can be used with the Carpediem™ system</a:t>
            </a:r>
          </a:p>
          <a:p>
            <a:pPr marL="574675" indent="-339725">
              <a:buFont typeface="Wingdings" panose="05000000000000000000" pitchFamily="2" charset="2"/>
              <a:buChar char="§"/>
            </a:pPr>
            <a:r>
              <a:rPr lang="en-US" altLang="it-IT" sz="1800" b="1" dirty="0">
                <a:solidFill>
                  <a:schemeClr val="bg1"/>
                </a:solidFill>
              </a:rPr>
              <a:t>ONLY </a:t>
            </a:r>
            <a:r>
              <a:rPr lang="en-US" altLang="it-IT" sz="1800" dirty="0">
                <a:solidFill>
                  <a:schemeClr val="bg1"/>
                </a:solidFill>
              </a:rPr>
              <a:t>Heparin has been validated for use with Carpediem™ system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1EA2249E-63EF-49C2-B7A7-77BE9E687A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E727BF4-1EDE-4400-8BCE-A9DEBE0621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2" name="Title 3">
            <a:extLst>
              <a:ext uri="{FF2B5EF4-FFF2-40B4-BE49-F238E27FC236}">
                <a16:creationId xmlns="" xmlns:a16="http://schemas.microsoft.com/office/drawing/2014/main" id="{43A640ED-2FE0-4F3F-86CC-3093F09A2E78}"/>
              </a:ext>
            </a:extLst>
          </p:cNvPr>
          <p:cNvSpPr txBox="1">
            <a:spLocks/>
          </p:cNvSpPr>
          <p:nvPr/>
        </p:nvSpPr>
        <p:spPr>
          <a:xfrm>
            <a:off x="454024" y="230241"/>
            <a:ext cx="10287000" cy="4464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system Components  </a:t>
            </a:r>
          </a:p>
        </p:txBody>
      </p:sp>
      <p:graphicFrame>
        <p:nvGraphicFramePr>
          <p:cNvPr id="13" name="Table 5">
            <a:extLst>
              <a:ext uri="{FF2B5EF4-FFF2-40B4-BE49-F238E27FC236}">
                <a16:creationId xmlns="" xmlns:a16="http://schemas.microsoft.com/office/drawing/2014/main" id="{FFB83CE6-DB7B-42A4-B4EC-914383AFA4EE}"/>
              </a:ext>
            </a:extLst>
          </p:cNvPr>
          <p:cNvGraphicFramePr>
            <a:graphicFrameLocks noGrp="1"/>
          </p:cNvGraphicFramePr>
          <p:nvPr/>
        </p:nvGraphicFramePr>
        <p:xfrm>
          <a:off x="895182" y="7546138"/>
          <a:ext cx="710863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268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48268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2103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FFDDBD8-0A5C-49B5-946E-EB3CF3CDA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544" y="3321344"/>
            <a:ext cx="5373826" cy="15801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8677C12F-4F49-45EF-8404-F924E7BF9B17}"/>
              </a:ext>
            </a:extLst>
          </p:cNvPr>
          <p:cNvSpPr/>
          <p:nvPr/>
        </p:nvSpPr>
        <p:spPr>
          <a:xfrm>
            <a:off x="8254170" y="3321344"/>
            <a:ext cx="1030507" cy="512102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285750" indent="-285750" algn="l"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889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784EC651-CE91-4429-BC48-5C88079142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8E5EA77-D00A-43A5-9586-4C522A3EBF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F30B671D-1A00-41AD-9C48-766D4FEA8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Carpediem™ system components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FBDBF1A1-2D82-4AF2-9670-67C6D7894D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Safety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F68FC193-459B-44BD-B5D9-90F8063D65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484813" y="1942713"/>
            <a:ext cx="5027612" cy="217208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it-IT" sz="2000" dirty="0">
                <a:cs typeface="Calibri" panose="020F0502020204030204" pitchFamily="34" charset="0"/>
              </a:rPr>
              <a:t>The system limits the convective rate to 20% of the blood flow recognizing the type of hemofilter thus preventing excessive hemoconcentration</a:t>
            </a:r>
          </a:p>
          <a:p>
            <a:pPr>
              <a:spcAft>
                <a:spcPts val="0"/>
              </a:spcAft>
            </a:pPr>
            <a:endParaRPr lang="en-US" altLang="it-IT" sz="2000" dirty="0"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it-IT" sz="2000" dirty="0">
                <a:cs typeface="Calibri" panose="020F0502020204030204" pitchFamily="34" charset="0"/>
              </a:rPr>
              <a:t>The system recognizes the type of preassembled device and delivers the appropriate volume during blood restitution</a:t>
            </a:r>
          </a:p>
          <a:p>
            <a:pPr>
              <a:spcAft>
                <a:spcPts val="0"/>
              </a:spcAft>
            </a:pPr>
            <a:endParaRPr lang="en-US" altLang="it-IT" sz="2000" dirty="0">
              <a:cs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US" altLang="it-IT" sz="2000" dirty="0">
                <a:cs typeface="Calibri" panose="020F0502020204030204" pitchFamily="34" charset="0"/>
              </a:rPr>
              <a:t>Weight loss accuracy is limited to  </a:t>
            </a:r>
            <a:r>
              <a:rPr lang="en-US" altLang="it-IT" sz="2000" u="sng" dirty="0">
                <a:cs typeface="Calibri" panose="020F0502020204030204" pitchFamily="34" charset="0"/>
              </a:rPr>
              <a:t>+</a:t>
            </a:r>
            <a:r>
              <a:rPr lang="en-US" altLang="it-IT" sz="2000" dirty="0">
                <a:cs typeface="Calibri" panose="020F0502020204030204" pitchFamily="34" charset="0"/>
              </a:rPr>
              <a:t>  30g per 24 hrs.</a:t>
            </a:r>
          </a:p>
          <a:p>
            <a:endParaRPr lang="en-US" altLang="it-IT" sz="2000" dirty="0">
              <a:cs typeface="Calibri" panose="020F0502020204030204" pitchFamily="34" charset="0"/>
            </a:endParaRPr>
          </a:p>
          <a:p>
            <a:endParaRPr lang="it-IT" altLang="it-IT" sz="2000" dirty="0">
              <a:cs typeface="Calibri" panose="020F0502020204030204" pitchFamily="34" charset="0"/>
            </a:endParaRPr>
          </a:p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D4C11E74-B1FA-4EBE-B338-6ECC16025AAB}"/>
              </a:ext>
            </a:extLst>
          </p:cNvPr>
          <p:cNvGrpSpPr/>
          <p:nvPr/>
        </p:nvGrpSpPr>
        <p:grpSpPr>
          <a:xfrm>
            <a:off x="718306" y="1942554"/>
            <a:ext cx="4331652" cy="3844800"/>
            <a:chOff x="571500" y="1113766"/>
            <a:chExt cx="3609710" cy="3204000"/>
          </a:xfrm>
        </p:grpSpPr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854CB049-5370-4369-A594-A42BD9062C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52" t="15001" r="16570" b="9400"/>
            <a:stretch/>
          </p:blipFill>
          <p:spPr>
            <a:xfrm>
              <a:off x="571500" y="1113766"/>
              <a:ext cx="3609710" cy="3204000"/>
            </a:xfrm>
            <a:prstGeom prst="rect">
              <a:avLst/>
            </a:prstGeom>
          </p:spPr>
        </p:pic>
        <p:sp>
          <p:nvSpPr>
            <p:cNvPr id="10" name="Freccia a destra 1">
              <a:extLst>
                <a:ext uri="{FF2B5EF4-FFF2-40B4-BE49-F238E27FC236}">
                  <a16:creationId xmlns="" xmlns:a16="http://schemas.microsoft.com/office/drawing/2014/main" id="{16F8D14D-6D88-46E6-BB8B-A05F1072C27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756841">
              <a:off x="2833561" y="2868819"/>
              <a:ext cx="1176003" cy="441893"/>
            </a:xfrm>
            <a:prstGeom prst="rightArrow">
              <a:avLst>
                <a:gd name="adj1" fmla="val 46556"/>
                <a:gd name="adj2" fmla="val 49996"/>
              </a:avLst>
            </a:prstGeom>
            <a:solidFill>
              <a:srgbClr val="FF0000">
                <a:alpha val="43137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 algn="just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6000" dirty="0">
                <a:solidFill>
                  <a:srgbClr val="005398"/>
                </a:solidFill>
              </a:endParaRPr>
            </a:p>
          </p:txBody>
        </p:sp>
      </p:grpSp>
      <p:graphicFrame>
        <p:nvGraphicFramePr>
          <p:cNvPr id="11" name="Table 5">
            <a:extLst>
              <a:ext uri="{FF2B5EF4-FFF2-40B4-BE49-F238E27FC236}">
                <a16:creationId xmlns="" xmlns:a16="http://schemas.microsoft.com/office/drawing/2014/main" id="{9D6823AC-166B-46C1-9960-160EF85F0D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329768"/>
              </p:ext>
            </p:extLst>
          </p:nvPr>
        </p:nvGraphicFramePr>
        <p:xfrm>
          <a:off x="895181" y="7546138"/>
          <a:ext cx="711993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83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183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6252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320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B467CE02-76FC-449B-8D63-8299C5553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57200" y="7873369"/>
            <a:ext cx="457200" cy="228600"/>
          </a:xfrm>
        </p:spPr>
        <p:txBody>
          <a:bodyPr/>
          <a:lstStyle/>
          <a:p>
            <a:fld id="{A3032E39-2DD7-6341-87B9-9AB98FE3669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615DB4F-2104-4E40-8041-74251F82A0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14400" y="7873369"/>
            <a:ext cx="6629400" cy="228600"/>
          </a:xfrm>
        </p:spPr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="" xmlns:a16="http://schemas.microsoft.com/office/drawing/2014/main" id="{852A7ECF-29C7-4CE0-9880-81D88C9E4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4" y="422204"/>
            <a:ext cx="10058401" cy="365760"/>
          </a:xfrm>
        </p:spPr>
        <p:txBody>
          <a:bodyPr/>
          <a:lstStyle/>
          <a:p>
            <a:r>
              <a:rPr lang="en-US"/>
              <a:t>Carpediem™ system components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1A02AA1D-4D11-4E60-9526-F532995501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4" y="783143"/>
            <a:ext cx="10058401" cy="365760"/>
          </a:xfrm>
        </p:spPr>
        <p:txBody>
          <a:bodyPr/>
          <a:lstStyle/>
          <a:p>
            <a:r>
              <a:rPr lang="en-US"/>
              <a:t>scales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="" xmlns:a16="http://schemas.microsoft.com/office/drawing/2014/main" id="{99EF9163-F951-44B7-8499-BC9954E770C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029899" y="4948553"/>
            <a:ext cx="9620258" cy="230590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137160" bIns="0" rtlCol="0">
            <a:noAutofit/>
          </a:bodyPr>
          <a:lstStyle/>
          <a:p>
            <a:pPr marL="0" indent="0" algn="ctr">
              <a:buNone/>
            </a:pPr>
            <a:r>
              <a:rPr lang="en-US" altLang="en-US" sz="2160" dirty="0"/>
              <a:t>Fluid balance is controlled and managed by the infusion and effluent scales with a resolution of 1 gram</a:t>
            </a:r>
          </a:p>
          <a:p>
            <a:pPr marL="0" indent="0" algn="ctr">
              <a:buNone/>
            </a:pPr>
            <a:r>
              <a:rPr lang="en-US" altLang="en-US" sz="2160" dirty="0"/>
              <a:t>The maximum scale/weight capacity 2.4 Kg</a:t>
            </a:r>
            <a:endParaRPr lang="en-US" sz="2160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="" xmlns:a16="http://schemas.microsoft.com/office/drawing/2014/main" id="{64E55477-5225-481B-A0E1-EA19588B1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" t="29317" r="3800" b="23523"/>
          <a:stretch/>
        </p:blipFill>
        <p:spPr>
          <a:xfrm>
            <a:off x="2677386" y="2031678"/>
            <a:ext cx="5132043" cy="1902226"/>
          </a:xfrm>
          <a:prstGeom prst="rect">
            <a:avLst/>
          </a:prstGeom>
        </p:spPr>
      </p:pic>
      <p:sp>
        <p:nvSpPr>
          <p:cNvPr id="16" name="Text Box 5">
            <a:extLst>
              <a:ext uri="{FF2B5EF4-FFF2-40B4-BE49-F238E27FC236}">
                <a16:creationId xmlns="" xmlns:a16="http://schemas.microsoft.com/office/drawing/2014/main" id="{4FCFA95D-948F-433D-9E67-3E3981B67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053" y="2431968"/>
            <a:ext cx="1250468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920" dirty="0">
                <a:latin typeface="+mj-lt"/>
                <a:cs typeface="Calibri" panose="020F0502020204030204" pitchFamily="34" charset="0"/>
              </a:rPr>
              <a:t>Effluent scale</a:t>
            </a:r>
          </a:p>
        </p:txBody>
      </p:sp>
      <p:sp>
        <p:nvSpPr>
          <p:cNvPr id="17" name="Text Box 6">
            <a:extLst>
              <a:ext uri="{FF2B5EF4-FFF2-40B4-BE49-F238E27FC236}">
                <a16:creationId xmlns="" xmlns:a16="http://schemas.microsoft.com/office/drawing/2014/main" id="{F59722A4-3B94-4527-9FD5-4B1900657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6611" y="2528158"/>
            <a:ext cx="1943546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920" dirty="0">
                <a:latin typeface="+mj-lt"/>
                <a:cs typeface="Calibri" panose="020F0502020204030204" pitchFamily="34" charset="0"/>
              </a:rPr>
              <a:t>Infusion/dialysis scale</a:t>
            </a:r>
          </a:p>
        </p:txBody>
      </p:sp>
      <p:sp>
        <p:nvSpPr>
          <p:cNvPr id="19" name="Line 8">
            <a:extLst>
              <a:ext uri="{FF2B5EF4-FFF2-40B4-BE49-F238E27FC236}">
                <a16:creationId xmlns="" xmlns:a16="http://schemas.microsoft.com/office/drawing/2014/main" id="{E887F11A-41AD-4E67-94CE-8336D086D46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9235" y="2869790"/>
            <a:ext cx="848762" cy="607696"/>
          </a:xfrm>
          <a:prstGeom prst="line">
            <a:avLst/>
          </a:prstGeom>
          <a:noFill/>
          <a:ln w="63500">
            <a:solidFill>
              <a:srgbClr val="FFC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640">
              <a:latin typeface="+mj-lt"/>
            </a:endParaRPr>
          </a:p>
        </p:txBody>
      </p:sp>
      <p:sp>
        <p:nvSpPr>
          <p:cNvPr id="20" name="Line 9">
            <a:extLst>
              <a:ext uri="{FF2B5EF4-FFF2-40B4-BE49-F238E27FC236}">
                <a16:creationId xmlns="" xmlns:a16="http://schemas.microsoft.com/office/drawing/2014/main" id="{EEC6B826-9EB3-4AA2-9AE2-A1FB3E503D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04123" y="2982791"/>
            <a:ext cx="707794" cy="606844"/>
          </a:xfrm>
          <a:prstGeom prst="line">
            <a:avLst/>
          </a:prstGeom>
          <a:noFill/>
          <a:ln w="635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640">
              <a:latin typeface="+mj-lt"/>
            </a:endParaRPr>
          </a:p>
        </p:txBody>
      </p:sp>
      <p:graphicFrame>
        <p:nvGraphicFramePr>
          <p:cNvPr id="21" name="Table 5">
            <a:extLst>
              <a:ext uri="{FF2B5EF4-FFF2-40B4-BE49-F238E27FC236}">
                <a16:creationId xmlns="" xmlns:a16="http://schemas.microsoft.com/office/drawing/2014/main" id="{986BAB16-963A-4FFE-8BDC-C057CE56C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329768"/>
              </p:ext>
            </p:extLst>
          </p:nvPr>
        </p:nvGraphicFramePr>
        <p:xfrm>
          <a:off x="895181" y="7546138"/>
          <a:ext cx="711993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83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183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6252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748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97C62E4-09A1-4E83-8415-5541D11A2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926" y="1767998"/>
            <a:ext cx="3712825" cy="393241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EF09EEF-DE18-43A7-BF9D-637516EF2F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0BB2809-D33A-4AD2-A536-6D7876575E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914DDA9-B12F-4118-B41B-E5051E1E2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5295" y="692824"/>
            <a:ext cx="9915225" cy="418605"/>
          </a:xfrm>
        </p:spPr>
        <p:txBody>
          <a:bodyPr/>
          <a:lstStyle/>
          <a:p>
            <a:r>
              <a:rPr lang="en-US" dirty="0"/>
              <a:t>Operating ranges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="" xmlns:a16="http://schemas.microsoft.com/office/drawing/2014/main" id="{92DF0E7B-0036-4B8F-8117-A5BAEF3E29C9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505295" y="1383603"/>
            <a:ext cx="5274182" cy="562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53" tIns="38576" rIns="77153" bIns="38576" numCol="1" anchor="t" anchorCtr="0" compatLnSpc="1">
            <a:prstTxWarp prst="textNoShape">
              <a:avLst/>
            </a:prstTxWarp>
          </a:bodyPr>
          <a:lstStyle>
            <a:lvl1pPr marL="266700" indent="-266700" algn="just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  <a:defRPr sz="2400">
                <a:latin typeface="Calibri" panose="020F0502020204030204" pitchFamily="34" charset="0"/>
              </a:defRPr>
            </a:lvl1pPr>
            <a:lvl2pPr marL="820738" indent="-285750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  <a:defRPr sz="24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2pPr>
            <a:lvl3pPr marL="1228725" indent="-228600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  <a:defRPr sz="20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3pPr>
            <a:lvl4pPr marL="1636713" indent="-228600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4pPr>
            <a:lvl5pPr marL="2057400" indent="-228600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3"/>
              </a:buBlip>
              <a:defRPr sz="1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l">
              <a:spcBef>
                <a:spcPts val="0"/>
              </a:spcBef>
              <a:buNone/>
            </a:pPr>
            <a:endParaRPr lang="en-US" altLang="it-IT" sz="1800" dirty="0">
              <a:solidFill>
                <a:schemeClr val="tx2"/>
              </a:solidFill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it-IT" sz="1800" dirty="0">
              <a:solidFill>
                <a:schemeClr val="tx2"/>
              </a:solidFill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it-IT" sz="1800" b="1" dirty="0">
                <a:latin typeface="+mn-lt"/>
              </a:rPr>
              <a:t>Weight loss: </a:t>
            </a:r>
            <a:r>
              <a:rPr lang="en-US" altLang="it-IT" sz="1800" dirty="0">
                <a:solidFill>
                  <a:schemeClr val="tx2"/>
                </a:solidFill>
                <a:latin typeface="+mn-lt"/>
              </a:rPr>
              <a:t>0 to 2000 g</a:t>
            </a:r>
          </a:p>
          <a:p>
            <a:pPr marL="0" indent="0" algn="l">
              <a:spcBef>
                <a:spcPts val="0"/>
              </a:spcBef>
              <a:buNone/>
            </a:pPr>
            <a:endParaRPr lang="en-US" altLang="it-IT" sz="1800" dirty="0">
              <a:solidFill>
                <a:schemeClr val="tx2"/>
              </a:solidFill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it-IT" sz="1800" b="1" dirty="0">
                <a:latin typeface="+mn-lt"/>
              </a:rPr>
              <a:t>Weight loss accuracy: </a:t>
            </a:r>
            <a:r>
              <a:rPr lang="en-US" altLang="it-IT" sz="1800" u="sng" dirty="0">
                <a:solidFill>
                  <a:schemeClr val="tx2"/>
                </a:solidFill>
                <a:latin typeface="+mn-lt"/>
              </a:rPr>
              <a:t>+</a:t>
            </a:r>
            <a:r>
              <a:rPr lang="en-US" altLang="it-IT" sz="1800" dirty="0">
                <a:solidFill>
                  <a:schemeClr val="tx2"/>
                </a:solidFill>
                <a:latin typeface="+mn-lt"/>
              </a:rPr>
              <a:t>30 grams in 24hrs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altLang="it-IT" sz="1800" dirty="0">
                <a:solidFill>
                  <a:schemeClr val="tx2"/>
                </a:solidFill>
                <a:latin typeface="+mn-lt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it-IT" sz="1800" b="1" dirty="0"/>
              <a:t>Max scale capacity: </a:t>
            </a:r>
            <a:r>
              <a:rPr lang="en-US" altLang="it-IT" sz="1800" dirty="0">
                <a:solidFill>
                  <a:schemeClr val="tx2"/>
                </a:solidFill>
              </a:rPr>
              <a:t>2400 g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it-IT" sz="1800" dirty="0">
              <a:solidFill>
                <a:schemeClr val="tx2"/>
              </a:solidFill>
            </a:endParaRPr>
          </a:p>
          <a:p>
            <a:pPr algn="l">
              <a:buFont typeface="Wingdings" panose="05000000000000000000" pitchFamily="2" charset="2"/>
              <a:buChar char="§"/>
            </a:pPr>
            <a:r>
              <a:rPr lang="en-US" altLang="it-IT" sz="1800" b="1" dirty="0">
                <a:latin typeface="+mn-lt"/>
              </a:rPr>
              <a:t>Treatment time</a:t>
            </a:r>
            <a:r>
              <a:rPr lang="en-US" altLang="it-IT" sz="1800" dirty="0">
                <a:latin typeface="+mn-lt"/>
              </a:rPr>
              <a:t>: </a:t>
            </a:r>
            <a:r>
              <a:rPr lang="en-US" altLang="it-IT" sz="1800" dirty="0">
                <a:solidFill>
                  <a:schemeClr val="tx2"/>
                </a:solidFill>
                <a:latin typeface="+mn-lt"/>
              </a:rPr>
              <a:t>maximum treatment time </a:t>
            </a:r>
          </a:p>
          <a:p>
            <a:pPr marL="0" indent="0" algn="l">
              <a:buNone/>
            </a:pPr>
            <a:r>
              <a:rPr lang="en-US" altLang="it-IT" sz="1800" dirty="0">
                <a:solidFill>
                  <a:schemeClr val="tx2"/>
                </a:solidFill>
                <a:latin typeface="+mn-lt"/>
              </a:rPr>
              <a:t>      of 24 </a:t>
            </a:r>
            <a:r>
              <a:rPr lang="en-US" altLang="it-IT" sz="1800" dirty="0" err="1">
                <a:solidFill>
                  <a:schemeClr val="tx2"/>
                </a:solidFill>
                <a:latin typeface="+mn-lt"/>
              </a:rPr>
              <a:t>hrs</a:t>
            </a:r>
            <a:r>
              <a:rPr lang="en-US" altLang="it-IT" sz="1800" dirty="0">
                <a:solidFill>
                  <a:schemeClr val="tx2"/>
                </a:solidFill>
                <a:latin typeface="+mn-lt"/>
              </a:rPr>
              <a:t>; increments of 30 minutes</a:t>
            </a:r>
          </a:p>
          <a:p>
            <a:pPr marL="0" indent="0">
              <a:buNone/>
            </a:pPr>
            <a:endParaRPr lang="it-IT" altLang="it-IT" dirty="0">
              <a:latin typeface="+mj-lt"/>
            </a:endParaRPr>
          </a:p>
        </p:txBody>
      </p:sp>
      <p:sp>
        <p:nvSpPr>
          <p:cNvPr id="26" name="Title 3">
            <a:extLst>
              <a:ext uri="{FF2B5EF4-FFF2-40B4-BE49-F238E27FC236}">
                <a16:creationId xmlns="" xmlns:a16="http://schemas.microsoft.com/office/drawing/2014/main" id="{3F8F3218-222B-42A1-B14C-179E66F92AA7}"/>
              </a:ext>
            </a:extLst>
          </p:cNvPr>
          <p:cNvSpPr txBox="1">
            <a:spLocks/>
          </p:cNvSpPr>
          <p:nvPr/>
        </p:nvSpPr>
        <p:spPr>
          <a:xfrm>
            <a:off x="505295" y="280562"/>
            <a:ext cx="10586615" cy="4464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Components </a:t>
            </a:r>
          </a:p>
        </p:txBody>
      </p:sp>
      <p:graphicFrame>
        <p:nvGraphicFramePr>
          <p:cNvPr id="12" name="Table 5">
            <a:extLst>
              <a:ext uri="{FF2B5EF4-FFF2-40B4-BE49-F238E27FC236}">
                <a16:creationId xmlns="" xmlns:a16="http://schemas.microsoft.com/office/drawing/2014/main" id="{D0061816-8EF4-4853-A8D0-0C37A3D5C118}"/>
              </a:ext>
            </a:extLst>
          </p:cNvPr>
          <p:cNvGraphicFramePr>
            <a:graphicFrameLocks noGrp="1"/>
          </p:cNvGraphicFramePr>
          <p:nvPr/>
        </p:nvGraphicFramePr>
        <p:xfrm>
          <a:off x="895183" y="7546138"/>
          <a:ext cx="710863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268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48268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2103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6022268-03D6-4CB6-906C-4F9A7C6C7094}"/>
              </a:ext>
            </a:extLst>
          </p:cNvPr>
          <p:cNvSpPr txBox="1"/>
          <p:nvPr/>
        </p:nvSpPr>
        <p:spPr>
          <a:xfrm>
            <a:off x="5114998" y="2915597"/>
            <a:ext cx="1172308" cy="469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Effluent (EFF) </a:t>
            </a:r>
          </a:p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scale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E99D6C2-111E-46C4-ABA6-04081ED0BC01}"/>
              </a:ext>
            </a:extLst>
          </p:cNvPr>
          <p:cNvSpPr txBox="1"/>
          <p:nvPr/>
        </p:nvSpPr>
        <p:spPr>
          <a:xfrm>
            <a:off x="5480666" y="4268411"/>
            <a:ext cx="1172308" cy="469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Effluent pump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789CC60-DCB4-4CDD-ACC7-BD6A811B71DC}"/>
              </a:ext>
            </a:extLst>
          </p:cNvPr>
          <p:cNvSpPr txBox="1"/>
          <p:nvPr/>
        </p:nvSpPr>
        <p:spPr>
          <a:xfrm>
            <a:off x="5257926" y="5637469"/>
            <a:ext cx="1172308" cy="469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Blood pump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5381FA7E-E5F9-426B-BED4-14105ED6BB3A}"/>
              </a:ext>
            </a:extLst>
          </p:cNvPr>
          <p:cNvSpPr txBox="1"/>
          <p:nvPr/>
        </p:nvSpPr>
        <p:spPr>
          <a:xfrm>
            <a:off x="9284678" y="3471821"/>
            <a:ext cx="1688122" cy="469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Infusion/dialysis (INF/DIA) scale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840D0A6-13E2-46E7-AB38-4E94DEF64C77}"/>
              </a:ext>
            </a:extLst>
          </p:cNvPr>
          <p:cNvSpPr txBox="1"/>
          <p:nvPr/>
        </p:nvSpPr>
        <p:spPr>
          <a:xfrm>
            <a:off x="9472924" y="4963106"/>
            <a:ext cx="1499876" cy="4698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Infusion/dialysis (INF/DIA) pump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="" xmlns:a16="http://schemas.microsoft.com/office/drawing/2014/main" id="{AAFDED64-9B12-4C06-84E5-40C80003FCCF}"/>
              </a:ext>
            </a:extLst>
          </p:cNvPr>
          <p:cNvCxnSpPr>
            <a:cxnSpLocks/>
          </p:cNvCxnSpPr>
          <p:nvPr/>
        </p:nvCxnSpPr>
        <p:spPr>
          <a:xfrm flipV="1">
            <a:off x="5730535" y="3183109"/>
            <a:ext cx="393788" cy="137512"/>
          </a:xfrm>
          <a:prstGeom prst="straightConnector1">
            <a:avLst/>
          </a:prstGeom>
          <a:ln w="28575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C8F22C29-CF4E-4E4D-ADCA-B192279A9F46}"/>
              </a:ext>
            </a:extLst>
          </p:cNvPr>
          <p:cNvCxnSpPr>
            <a:cxnSpLocks/>
          </p:cNvCxnSpPr>
          <p:nvPr/>
        </p:nvCxnSpPr>
        <p:spPr>
          <a:xfrm flipH="1" flipV="1">
            <a:off x="9792507" y="3183109"/>
            <a:ext cx="218490" cy="311167"/>
          </a:xfrm>
          <a:prstGeom prst="straightConnector1">
            <a:avLst/>
          </a:prstGeom>
          <a:ln w="28575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="" xmlns:a16="http://schemas.microsoft.com/office/drawing/2014/main" id="{58160CAE-14CF-4D51-B1B4-2E37472034AB}"/>
              </a:ext>
            </a:extLst>
          </p:cNvPr>
          <p:cNvCxnSpPr>
            <a:cxnSpLocks/>
          </p:cNvCxnSpPr>
          <p:nvPr/>
        </p:nvCxnSpPr>
        <p:spPr>
          <a:xfrm flipV="1">
            <a:off x="6346816" y="3611842"/>
            <a:ext cx="741282" cy="828589"/>
          </a:xfrm>
          <a:prstGeom prst="straightConnector1">
            <a:avLst/>
          </a:prstGeom>
          <a:ln w="28575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="" xmlns:a16="http://schemas.microsoft.com/office/drawing/2014/main" id="{129D99C6-492B-4211-ADE3-2548C6937B48}"/>
              </a:ext>
            </a:extLst>
          </p:cNvPr>
          <p:cNvCxnSpPr>
            <a:cxnSpLocks/>
          </p:cNvCxnSpPr>
          <p:nvPr/>
        </p:nvCxnSpPr>
        <p:spPr>
          <a:xfrm flipV="1">
            <a:off x="6407863" y="4963106"/>
            <a:ext cx="756557" cy="732043"/>
          </a:xfrm>
          <a:prstGeom prst="straightConnector1">
            <a:avLst/>
          </a:prstGeom>
          <a:ln w="28575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="" xmlns:a16="http://schemas.microsoft.com/office/drawing/2014/main" id="{498CEA06-D4C2-4D90-9F3E-5003FEE64DC5}"/>
              </a:ext>
            </a:extLst>
          </p:cNvPr>
          <p:cNvCxnSpPr>
            <a:cxnSpLocks/>
          </p:cNvCxnSpPr>
          <p:nvPr/>
        </p:nvCxnSpPr>
        <p:spPr>
          <a:xfrm flipH="1" flipV="1">
            <a:off x="9217714" y="4512843"/>
            <a:ext cx="748640" cy="432064"/>
          </a:xfrm>
          <a:prstGeom prst="straightConnector1">
            <a:avLst/>
          </a:prstGeom>
          <a:ln w="28575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415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EF09EEF-DE18-43A7-BF9D-637516EF2F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0BB2809-D33A-4AD2-A536-6D7876575E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914DDA9-B12F-4118-B41B-E5051E1E2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8787" y="640046"/>
            <a:ext cx="9915225" cy="418605"/>
          </a:xfrm>
        </p:spPr>
        <p:txBody>
          <a:bodyPr/>
          <a:lstStyle/>
          <a:p>
            <a:r>
              <a:rPr lang="en-US" dirty="0"/>
              <a:t>Operating ranges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="" xmlns:a16="http://schemas.microsoft.com/office/drawing/2014/main" id="{92DF0E7B-0036-4B8F-8117-A5BAEF3E29C9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1769693" y="1038062"/>
            <a:ext cx="8937893" cy="3500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7153" tIns="38576" rIns="77153" bIns="38576" numCol="1" anchor="t" anchorCtr="0" compatLnSpc="1">
            <a:prstTxWarp prst="textNoShape">
              <a:avLst/>
            </a:prstTxWarp>
          </a:bodyPr>
          <a:lstStyle>
            <a:lvl1pPr marL="266700" indent="-266700" algn="just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2400">
                <a:latin typeface="Calibri" panose="020F0502020204030204" pitchFamily="34" charset="0"/>
              </a:defRPr>
            </a:lvl1pPr>
            <a:lvl2pPr marL="820738" indent="-285750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24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2pPr>
            <a:lvl3pPr marL="1228725" indent="-228600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20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3pPr>
            <a:lvl4pPr marL="1636713" indent="-228600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4pPr>
            <a:lvl5pPr marL="2057400" indent="-228600" fontAlgn="base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16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it-IT" sz="1800" b="1" dirty="0"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it-IT" sz="1800" b="1" dirty="0">
                <a:latin typeface="+mn-lt"/>
              </a:rPr>
              <a:t>Blood pump flow rate: </a:t>
            </a:r>
            <a:r>
              <a:rPr lang="en-US" altLang="it-IT" sz="1800" dirty="0">
                <a:solidFill>
                  <a:schemeClr val="tx2"/>
                </a:solidFill>
                <a:latin typeface="+mn-lt"/>
              </a:rPr>
              <a:t>from 2 to 50 mL/min, resolution (increments) of 1 mL/min</a:t>
            </a: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it-IT" sz="1800" dirty="0">
              <a:solidFill>
                <a:schemeClr val="tx2"/>
              </a:solidFill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it-IT" sz="1800" dirty="0">
              <a:solidFill>
                <a:schemeClr val="tx2"/>
              </a:solidFill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it-IT" sz="1800" dirty="0">
              <a:solidFill>
                <a:schemeClr val="tx2"/>
              </a:solidFill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it-IT" sz="1800" b="1" dirty="0">
                <a:latin typeface="+mn-lt"/>
              </a:rPr>
              <a:t>Infusion/dialysate pump flow rate: </a:t>
            </a:r>
            <a:r>
              <a:rPr lang="en-US" altLang="it-IT" sz="1800" dirty="0">
                <a:solidFill>
                  <a:schemeClr val="tx2"/>
                </a:solidFill>
              </a:rPr>
              <a:t>0 to 600 mL/h, resolution (increments) of 1 mL/min</a:t>
            </a: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it-IT" sz="1800" b="1" dirty="0"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it-IT" sz="1800" b="1" dirty="0"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it-IT" sz="1800" b="1" dirty="0"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it-IT" sz="1800" b="1" dirty="0"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it-IT" sz="1800" b="1" dirty="0"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it-IT" sz="1800" b="1" dirty="0"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altLang="it-IT" sz="1800" b="1" dirty="0">
              <a:latin typeface="+mn-lt"/>
            </a:endParaRPr>
          </a:p>
          <a:p>
            <a:pPr marL="0" indent="0" algn="l">
              <a:spcBef>
                <a:spcPts val="0"/>
              </a:spcBef>
              <a:buNone/>
            </a:pPr>
            <a:endParaRPr lang="en-US" altLang="it-IT" sz="1800" dirty="0">
              <a:solidFill>
                <a:schemeClr val="tx2"/>
              </a:solidFill>
              <a:latin typeface="+mn-lt"/>
            </a:endParaRPr>
          </a:p>
          <a:p>
            <a:pPr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it-IT" sz="1800" b="1" dirty="0">
                <a:latin typeface="+mn-lt"/>
              </a:rPr>
              <a:t>Effluent pump flow rate: </a:t>
            </a:r>
            <a:r>
              <a:rPr lang="en-US" altLang="it-IT" sz="1800" dirty="0">
                <a:solidFill>
                  <a:schemeClr val="tx2"/>
                </a:solidFill>
                <a:latin typeface="+mn-lt"/>
              </a:rPr>
              <a:t>0 to 900 mL/h, resolution (increments) of 1 mL/min</a:t>
            </a:r>
          </a:p>
          <a:p>
            <a:pPr marL="0" indent="0">
              <a:buNone/>
            </a:pPr>
            <a:endParaRPr lang="it-IT" altLang="it-IT" dirty="0">
              <a:latin typeface="+mj-lt"/>
            </a:endParaRPr>
          </a:p>
        </p:txBody>
      </p:sp>
      <p:sp>
        <p:nvSpPr>
          <p:cNvPr id="26" name="Title 3">
            <a:extLst>
              <a:ext uri="{FF2B5EF4-FFF2-40B4-BE49-F238E27FC236}">
                <a16:creationId xmlns="" xmlns:a16="http://schemas.microsoft.com/office/drawing/2014/main" id="{3F8F3218-222B-42A1-B14C-179E66F92AA7}"/>
              </a:ext>
            </a:extLst>
          </p:cNvPr>
          <p:cNvSpPr txBox="1">
            <a:spLocks/>
          </p:cNvSpPr>
          <p:nvPr/>
        </p:nvSpPr>
        <p:spPr>
          <a:xfrm>
            <a:off x="505295" y="280562"/>
            <a:ext cx="10586615" cy="4464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system Components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7D6A8EAF-4F1F-4E39-9089-1A45B0E0A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760" y="3135274"/>
            <a:ext cx="822960" cy="116816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DCD0537B-24AE-45A6-9E87-867AE1A59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760" y="1368119"/>
            <a:ext cx="822960" cy="103959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DB73221F-466E-4939-A6ED-3C9D41A553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96" y="5325269"/>
            <a:ext cx="872401" cy="1168165"/>
          </a:xfrm>
          <a:prstGeom prst="rect">
            <a:avLst/>
          </a:prstGeom>
        </p:spPr>
      </p:pic>
      <p:graphicFrame>
        <p:nvGraphicFramePr>
          <p:cNvPr id="12" name="Table 5">
            <a:extLst>
              <a:ext uri="{FF2B5EF4-FFF2-40B4-BE49-F238E27FC236}">
                <a16:creationId xmlns="" xmlns:a16="http://schemas.microsoft.com/office/drawing/2014/main" id="{D0061816-8EF4-4853-A8D0-0C37A3D5C118}"/>
              </a:ext>
            </a:extLst>
          </p:cNvPr>
          <p:cNvGraphicFramePr>
            <a:graphicFrameLocks noGrp="1"/>
          </p:cNvGraphicFramePr>
          <p:nvPr/>
        </p:nvGraphicFramePr>
        <p:xfrm>
          <a:off x="895181" y="7546138"/>
          <a:ext cx="711992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83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183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6251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graphicFrame>
        <p:nvGraphicFramePr>
          <p:cNvPr id="20" name="Table 8">
            <a:extLst>
              <a:ext uri="{FF2B5EF4-FFF2-40B4-BE49-F238E27FC236}">
                <a16:creationId xmlns="" xmlns:a16="http://schemas.microsoft.com/office/drawing/2014/main" id="{9684E2FC-EA5F-46A5-A487-95A5179ED40D}"/>
              </a:ext>
            </a:extLst>
          </p:cNvPr>
          <p:cNvGraphicFramePr>
            <a:graphicFrameLocks/>
          </p:cNvGraphicFramePr>
          <p:nvPr/>
        </p:nvGraphicFramePr>
        <p:xfrm>
          <a:off x="2420413" y="2788191"/>
          <a:ext cx="7636451" cy="2059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2738">
                  <a:extLst>
                    <a:ext uri="{9D8B030D-6E8A-4147-A177-3AD203B41FA5}">
                      <a16:colId xmlns="" xmlns:a16="http://schemas.microsoft.com/office/drawing/2014/main" val="1777256271"/>
                    </a:ext>
                  </a:extLst>
                </a:gridCol>
                <a:gridCol w="2335486">
                  <a:extLst>
                    <a:ext uri="{9D8B030D-6E8A-4147-A177-3AD203B41FA5}">
                      <a16:colId xmlns="" xmlns:a16="http://schemas.microsoft.com/office/drawing/2014/main" val="1512930939"/>
                    </a:ext>
                  </a:extLst>
                </a:gridCol>
                <a:gridCol w="1439432">
                  <a:extLst>
                    <a:ext uri="{9D8B030D-6E8A-4147-A177-3AD203B41FA5}">
                      <a16:colId xmlns="" xmlns:a16="http://schemas.microsoft.com/office/drawing/2014/main" val="355125765"/>
                    </a:ext>
                  </a:extLst>
                </a:gridCol>
                <a:gridCol w="2378795">
                  <a:extLst>
                    <a:ext uri="{9D8B030D-6E8A-4147-A177-3AD203B41FA5}">
                      <a16:colId xmlns="" xmlns:a16="http://schemas.microsoft.com/office/drawing/2014/main" val="3540175281"/>
                    </a:ext>
                  </a:extLst>
                </a:gridCol>
              </a:tblGrid>
              <a:tr h="35915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92D050"/>
                          </a:solidFill>
                        </a:rPr>
                        <a:t>CVVH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92D050"/>
                          </a:solidFill>
                        </a:rPr>
                        <a:t>CVVHD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53657366"/>
                  </a:ext>
                </a:extLst>
              </a:tr>
              <a:tr h="618028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HCD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 015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Filter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From 0 to 4mL/min </a:t>
                      </a:r>
                    </a:p>
                    <a:p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(0 to 240 mL/hr.)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HCD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015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 Filter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From 0 to 10mL/min </a:t>
                      </a:r>
                    </a:p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(0 to 600 mL/hr.)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212635"/>
                  </a:ext>
                </a:extLst>
              </a:tr>
              <a:tr h="594096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HCD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025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 Filter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From 0 to 10mL/min </a:t>
                      </a:r>
                    </a:p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(0 to 600 mL/hr.)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HCD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025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 Filter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From 0 to 10mL/min </a:t>
                      </a:r>
                    </a:p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(0 to 600 mL/hr.)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486945"/>
                  </a:ext>
                </a:extLst>
              </a:tr>
              <a:tr h="488313">
                <a:tc gridSpan="4">
                  <a:txBody>
                    <a:bodyPr/>
                    <a:lstStyle/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10009699"/>
                  </a:ext>
                </a:extLst>
              </a:tr>
            </a:tbl>
          </a:graphicData>
        </a:graphic>
      </p:graphicFrame>
      <p:graphicFrame>
        <p:nvGraphicFramePr>
          <p:cNvPr id="21" name="Table 8">
            <a:extLst>
              <a:ext uri="{FF2B5EF4-FFF2-40B4-BE49-F238E27FC236}">
                <a16:creationId xmlns="" xmlns:a16="http://schemas.microsoft.com/office/drawing/2014/main" id="{96F3F1E8-6F38-42AF-8A0E-9C6497DE3992}"/>
              </a:ext>
            </a:extLst>
          </p:cNvPr>
          <p:cNvGraphicFramePr>
            <a:graphicFrameLocks/>
          </p:cNvGraphicFramePr>
          <p:nvPr/>
        </p:nvGraphicFramePr>
        <p:xfrm>
          <a:off x="2420412" y="5216431"/>
          <a:ext cx="7636451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2738">
                  <a:extLst>
                    <a:ext uri="{9D8B030D-6E8A-4147-A177-3AD203B41FA5}">
                      <a16:colId xmlns="" xmlns:a16="http://schemas.microsoft.com/office/drawing/2014/main" val="1777256271"/>
                    </a:ext>
                  </a:extLst>
                </a:gridCol>
                <a:gridCol w="2335487">
                  <a:extLst>
                    <a:ext uri="{9D8B030D-6E8A-4147-A177-3AD203B41FA5}">
                      <a16:colId xmlns="" xmlns:a16="http://schemas.microsoft.com/office/drawing/2014/main" val="1512930939"/>
                    </a:ext>
                  </a:extLst>
                </a:gridCol>
                <a:gridCol w="1439430">
                  <a:extLst>
                    <a:ext uri="{9D8B030D-6E8A-4147-A177-3AD203B41FA5}">
                      <a16:colId xmlns="" xmlns:a16="http://schemas.microsoft.com/office/drawing/2014/main" val="355125765"/>
                    </a:ext>
                  </a:extLst>
                </a:gridCol>
                <a:gridCol w="2378796">
                  <a:extLst>
                    <a:ext uri="{9D8B030D-6E8A-4147-A177-3AD203B41FA5}">
                      <a16:colId xmlns="" xmlns:a16="http://schemas.microsoft.com/office/drawing/2014/main" val="3540175281"/>
                    </a:ext>
                  </a:extLst>
                </a:gridCol>
              </a:tblGrid>
              <a:tr h="34014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000"/>
                          </a:solidFill>
                        </a:rPr>
                        <a:t>CVVH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C000"/>
                          </a:solidFill>
                        </a:rPr>
                        <a:t>CVVHD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53657366"/>
                  </a:ext>
                </a:extLst>
              </a:tr>
              <a:tr h="538556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HCD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015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 Filter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From 0 to 4mL/min </a:t>
                      </a:r>
                    </a:p>
                    <a:p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(0 to 240 mL/hr.)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HCD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015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 Filter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From 0 to 14mL/min </a:t>
                      </a:r>
                    </a:p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(0 to 840 mL/hr.)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212635"/>
                  </a:ext>
                </a:extLst>
              </a:tr>
              <a:tr h="538556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HCD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025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 Filter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From 0 to 10mL/min </a:t>
                      </a:r>
                    </a:p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(0 to 600 mL/hr.)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HCD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025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 Filter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From 0 to 15mL/min </a:t>
                      </a:r>
                    </a:p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it-IT" sz="1600" b="0" dirty="0">
                          <a:solidFill>
                            <a:schemeClr val="tx1"/>
                          </a:solidFill>
                          <a:latin typeface="+mn-lt"/>
                        </a:rPr>
                        <a:t>(0 to 900 mL/hr.)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3486945"/>
                  </a:ext>
                </a:extLst>
              </a:tr>
              <a:tr h="340141">
                <a:tc gridSpan="4">
                  <a:txBody>
                    <a:bodyPr/>
                    <a:lstStyle/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54845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429045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DEB17DA-21B0-4E61-94FB-DFE6A2521CC7}"/>
              </a:ext>
            </a:extLst>
          </p:cNvPr>
          <p:cNvSpPr txBox="1"/>
          <p:nvPr/>
        </p:nvSpPr>
        <p:spPr>
          <a:xfrm>
            <a:off x="2420411" y="6822510"/>
            <a:ext cx="8078445" cy="4141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>
              <a:defRPr/>
            </a:pPr>
            <a:r>
              <a:rPr lang="en-US" sz="1800" b="1" dirty="0"/>
              <a:t>NOTE: </a:t>
            </a:r>
            <a:r>
              <a:rPr lang="en-US" sz="1800" dirty="0"/>
              <a:t>Effluent pump flow is limited to </a:t>
            </a:r>
            <a:r>
              <a:rPr lang="en-US" sz="1800" b="1" dirty="0"/>
              <a:t>maximum 20% of the blood flow in (CVVH)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34B7A4B-C9B7-4C3D-9B3B-19003C0E6286}"/>
              </a:ext>
            </a:extLst>
          </p:cNvPr>
          <p:cNvSpPr txBox="1"/>
          <p:nvPr/>
        </p:nvSpPr>
        <p:spPr>
          <a:xfrm>
            <a:off x="2447079" y="4430961"/>
            <a:ext cx="6973824" cy="44641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>
              <a:defRPr/>
            </a:pPr>
            <a:r>
              <a:rPr lang="en-US" sz="1800" b="1" dirty="0"/>
              <a:t>NOTE: </a:t>
            </a:r>
            <a:r>
              <a:rPr lang="en-US" sz="1800" dirty="0"/>
              <a:t>Weight loss flow is limited to </a:t>
            </a:r>
            <a:r>
              <a:rPr lang="en-US" sz="1800" b="1" dirty="0"/>
              <a:t>maximum 20% of the blood flow</a:t>
            </a:r>
          </a:p>
        </p:txBody>
      </p:sp>
    </p:spTree>
    <p:extLst>
      <p:ext uri="{BB962C8B-B14F-4D97-AF65-F5344CB8AC3E}">
        <p14:creationId xmlns:p14="http://schemas.microsoft.com/office/powerpoint/2010/main" val="4021924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11297" y="1346200"/>
            <a:ext cx="5650445" cy="491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0738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67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800" dirty="0"/>
              <a:t>A combination of simultaneous </a:t>
            </a:r>
            <a:r>
              <a:rPr lang="en-US" sz="1800" b="1" dirty="0"/>
              <a:t>audible and visual </a:t>
            </a:r>
            <a:r>
              <a:rPr lang="en-US" sz="1800" dirty="0"/>
              <a:t>cues communicate the state of the machine</a:t>
            </a:r>
          </a:p>
          <a:p>
            <a:pPr algn="l">
              <a:buNone/>
            </a:pPr>
            <a:endParaRPr lang="en-US" sz="1800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1800" dirty="0"/>
              <a:t>The warning light will change color to communicate </a:t>
            </a:r>
            <a:r>
              <a:rPr lang="en-US" sz="1800" b="1" dirty="0"/>
              <a:t>machine status </a:t>
            </a:r>
            <a:r>
              <a:rPr lang="en-US" sz="1800" dirty="0"/>
              <a:t>or </a:t>
            </a:r>
            <a:r>
              <a:rPr lang="en-US" sz="1800" b="1" dirty="0"/>
              <a:t>the priority </a:t>
            </a:r>
            <a:r>
              <a:rPr lang="en-US" sz="1800" dirty="0"/>
              <a:t>of an </a:t>
            </a:r>
            <a:r>
              <a:rPr lang="en-US" sz="1800" b="1" dirty="0"/>
              <a:t>alarm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1800" b="1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1800" dirty="0"/>
              <a:t>A buzz will be heard during an alarm state</a:t>
            </a:r>
          </a:p>
          <a:p>
            <a:pPr algn="l">
              <a:buNone/>
            </a:pPr>
            <a:endParaRPr lang="en-US" sz="1800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1800" dirty="0"/>
              <a:t>The message center will communicate information to the user before, during and after treatment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n-US" sz="1800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1800" dirty="0"/>
              <a:t>The help/information key ‘</a:t>
            </a:r>
            <a:r>
              <a:rPr lang="en-US" sz="1800" b="1" dirty="0"/>
              <a:t>?</a:t>
            </a:r>
            <a:r>
              <a:rPr lang="en-US" sz="1800" dirty="0"/>
              <a:t>’ provides information or direction on possible alarm causes as well as potential solution(s) 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</p:txBody>
      </p:sp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8F925401-8D26-4DD1-9FCD-AA190B50B1EB}"/>
              </a:ext>
            </a:extLst>
          </p:cNvPr>
          <p:cNvSpPr txBox="1">
            <a:spLocks/>
          </p:cNvSpPr>
          <p:nvPr/>
        </p:nvSpPr>
        <p:spPr>
          <a:xfrm>
            <a:off x="454023" y="643142"/>
            <a:ext cx="10325737" cy="3657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-22860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1pPr>
            <a:lvl2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2pPr>
            <a:lvl3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3pPr>
            <a:lvl4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4pPr>
            <a:lvl5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5pPr>
            <a:lvl6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6pPr>
            <a:lvl7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Machine Status &amp; Alarms communication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4ABE2F1B-8E21-442D-8CEF-C41B79919A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25" r="17385" b="9332"/>
          <a:stretch/>
        </p:blipFill>
        <p:spPr>
          <a:xfrm>
            <a:off x="6399918" y="4232031"/>
            <a:ext cx="4300739" cy="273781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B7EABC0-31C7-4C45-9D1E-FF5BD0764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160" y="1287545"/>
            <a:ext cx="4174252" cy="2669564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647E005-8B40-49C4-AA12-4AAAC310B5BD}"/>
              </a:ext>
            </a:extLst>
          </p:cNvPr>
          <p:cNvSpPr txBox="1"/>
          <p:nvPr/>
        </p:nvSpPr>
        <p:spPr>
          <a:xfrm>
            <a:off x="9228393" y="1449258"/>
            <a:ext cx="1829486" cy="3657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Warning light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ABA1BA7F-DFB4-4ECD-B3A7-7106C22EDB9A}"/>
              </a:ext>
            </a:extLst>
          </p:cNvPr>
          <p:cNvCxnSpPr>
            <a:cxnSpLocks/>
          </p:cNvCxnSpPr>
          <p:nvPr/>
        </p:nvCxnSpPr>
        <p:spPr>
          <a:xfrm>
            <a:off x="4659086" y="4232031"/>
            <a:ext cx="3134286" cy="343019"/>
          </a:xfrm>
          <a:prstGeom prst="straightConnector1">
            <a:avLst/>
          </a:prstGeom>
          <a:ln w="9525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FC16749A-671D-41E3-A9B0-BFAC0E076DF2}"/>
              </a:ext>
            </a:extLst>
          </p:cNvPr>
          <p:cNvCxnSpPr/>
          <p:nvPr/>
        </p:nvCxnSpPr>
        <p:spPr>
          <a:xfrm flipH="1">
            <a:off x="8916886" y="1596382"/>
            <a:ext cx="301574" cy="114300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CC08E72F-A1DF-45A3-B904-83C8D69A96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713" y="6416366"/>
            <a:ext cx="3836924" cy="911862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Oval 2">
            <a:extLst>
              <a:ext uri="{FF2B5EF4-FFF2-40B4-BE49-F238E27FC236}">
                <a16:creationId xmlns="" xmlns:a16="http://schemas.microsoft.com/office/drawing/2014/main" id="{16B4D575-E521-4D01-8B65-93DB813BF613}"/>
              </a:ext>
            </a:extLst>
          </p:cNvPr>
          <p:cNvSpPr/>
          <p:nvPr/>
        </p:nvSpPr>
        <p:spPr>
          <a:xfrm>
            <a:off x="8220890" y="1596382"/>
            <a:ext cx="652634" cy="377092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dirty="0" err="1"/>
          </a:p>
        </p:txBody>
      </p:sp>
      <p:sp>
        <p:nvSpPr>
          <p:cNvPr id="14" name="Oval 13">
            <a:extLst>
              <a:ext uri="{FF2B5EF4-FFF2-40B4-BE49-F238E27FC236}">
                <a16:creationId xmlns="" xmlns:a16="http://schemas.microsoft.com/office/drawing/2014/main" id="{97645BA5-CE2A-48AE-A97A-572BAF6DFC59}"/>
              </a:ext>
            </a:extLst>
          </p:cNvPr>
          <p:cNvSpPr/>
          <p:nvPr/>
        </p:nvSpPr>
        <p:spPr>
          <a:xfrm>
            <a:off x="2069734" y="6691508"/>
            <a:ext cx="755115" cy="42407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dirty="0" err="1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AB29EED3-2470-4AAD-AAB1-6D5F1D90A6A9}"/>
              </a:ext>
            </a:extLst>
          </p:cNvPr>
          <p:cNvCxnSpPr>
            <a:cxnSpLocks/>
          </p:cNvCxnSpPr>
          <p:nvPr/>
        </p:nvCxnSpPr>
        <p:spPr>
          <a:xfrm>
            <a:off x="2447292" y="5807415"/>
            <a:ext cx="0" cy="884093"/>
          </a:xfrm>
          <a:prstGeom prst="straightConnector1">
            <a:avLst/>
          </a:prstGeom>
          <a:ln w="9525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1659AD1-1A75-4DD3-B762-FBB59528D3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it-IT"/>
              <a:t>Instructor Resource|Machine Overview_Components_ and Consumables Resource| 05/2020</a:t>
            </a:r>
            <a:endParaRPr lang="it-IT" altLang="it-IT"/>
          </a:p>
        </p:txBody>
      </p:sp>
      <p:sp>
        <p:nvSpPr>
          <p:cNvPr id="24" name="Slide Number Placeholder 23">
            <a:extLst>
              <a:ext uri="{FF2B5EF4-FFF2-40B4-BE49-F238E27FC236}">
                <a16:creationId xmlns="" xmlns:a16="http://schemas.microsoft.com/office/drawing/2014/main" id="{6395A9F4-B1D6-4A3F-8DFB-4325EDA08A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71A96-5C21-4548-8C12-CFAEB0705058}" type="slidenum">
              <a:rPr lang="it-IT" altLang="it-IT" smtClean="0"/>
              <a:pPr/>
              <a:t>19</a:t>
            </a:fld>
            <a:endParaRPr lang="it-IT" altLang="it-IT"/>
          </a:p>
        </p:txBody>
      </p:sp>
      <p:sp>
        <p:nvSpPr>
          <p:cNvPr id="26" name="Title 3">
            <a:extLst>
              <a:ext uri="{FF2B5EF4-FFF2-40B4-BE49-F238E27FC236}">
                <a16:creationId xmlns="" xmlns:a16="http://schemas.microsoft.com/office/drawing/2014/main" id="{3B120C7F-D17B-4E7B-A1AE-8384AD5744D8}"/>
              </a:ext>
            </a:extLst>
          </p:cNvPr>
          <p:cNvSpPr txBox="1">
            <a:spLocks/>
          </p:cNvSpPr>
          <p:nvPr/>
        </p:nvSpPr>
        <p:spPr>
          <a:xfrm>
            <a:off x="454024" y="281845"/>
            <a:ext cx="10325736" cy="4464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System components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A0D5F46-B2E6-47C3-83AE-7A6288086B18}"/>
              </a:ext>
            </a:extLst>
          </p:cNvPr>
          <p:cNvSpPr txBox="1"/>
          <p:nvPr/>
        </p:nvSpPr>
        <p:spPr>
          <a:xfrm>
            <a:off x="6482862" y="7019967"/>
            <a:ext cx="2621020" cy="39987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Machine interface: Priming</a:t>
            </a:r>
          </a:p>
        </p:txBody>
      </p:sp>
      <p:graphicFrame>
        <p:nvGraphicFramePr>
          <p:cNvPr id="18" name="Table 5">
            <a:extLst>
              <a:ext uri="{FF2B5EF4-FFF2-40B4-BE49-F238E27FC236}">
                <a16:creationId xmlns="" xmlns:a16="http://schemas.microsoft.com/office/drawing/2014/main" id="{01849233-03FF-448E-8E91-62A8733D8D3A}"/>
              </a:ext>
            </a:extLst>
          </p:cNvPr>
          <p:cNvGraphicFramePr>
            <a:graphicFrameLocks noGrp="1"/>
          </p:cNvGraphicFramePr>
          <p:nvPr/>
        </p:nvGraphicFramePr>
        <p:xfrm>
          <a:off x="895182" y="7546138"/>
          <a:ext cx="7131217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540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540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20399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828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85800" y="1280659"/>
            <a:ext cx="5549920" cy="2334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7536" tIns="48768" rIns="97536" bIns="48768" numCol="1" anchor="t" anchorCtr="0" compatLnSpc="1">
            <a:prstTxWarp prst="textNoShape">
              <a:avLst/>
            </a:prstTxWarp>
          </a:bodyPr>
          <a:lstStyle>
            <a:lvl1pPr algn="just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0738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287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67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b="1" dirty="0"/>
              <a:t>YELLOW</a:t>
            </a:r>
            <a:r>
              <a:rPr lang="en-US" sz="1800" dirty="0"/>
              <a:t> and </a:t>
            </a:r>
            <a:r>
              <a:rPr lang="en-US" sz="1800" b="1" dirty="0"/>
              <a:t>RED</a:t>
            </a:r>
            <a:r>
              <a:rPr lang="en-US" sz="1800" dirty="0"/>
              <a:t> are used to define warning and alarm priorities</a:t>
            </a:r>
          </a:p>
          <a:p>
            <a:pPr algn="l">
              <a:spcBef>
                <a:spcPts val="0"/>
              </a:spcBef>
              <a:buNone/>
            </a:pPr>
            <a:endParaRPr lang="en-US" sz="1800" dirty="0"/>
          </a:p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The blood pump </a:t>
            </a:r>
            <a:r>
              <a:rPr lang="en-US" sz="1800" b="1" dirty="0"/>
              <a:t>may stop, slow or continue to operate </a:t>
            </a:r>
            <a:r>
              <a:rPr lang="en-US" sz="1800" dirty="0"/>
              <a:t>depending on the alarm</a:t>
            </a:r>
          </a:p>
          <a:p>
            <a:pPr marL="914400">
              <a:buNone/>
            </a:pPr>
            <a:endParaRPr lang="en-US" sz="2000" dirty="0"/>
          </a:p>
          <a:p>
            <a:pPr marL="914400" algn="l">
              <a:spcBef>
                <a:spcPts val="0"/>
              </a:spcBef>
              <a:buNone/>
            </a:pPr>
            <a:r>
              <a:rPr lang="en-US" sz="1800" b="1" dirty="0"/>
              <a:t>Note: </a:t>
            </a:r>
            <a:r>
              <a:rPr lang="en-US" sz="1800" dirty="0"/>
              <a:t>If more than one alarm state exists, the highest priority alarm will present first. Once the higher priority alarm has been resolved,  the lower priority alarm will be shown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</p:txBody>
      </p:sp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8F925401-8D26-4DD1-9FCD-AA190B50B1EB}"/>
              </a:ext>
            </a:extLst>
          </p:cNvPr>
          <p:cNvSpPr txBox="1">
            <a:spLocks/>
          </p:cNvSpPr>
          <p:nvPr/>
        </p:nvSpPr>
        <p:spPr>
          <a:xfrm>
            <a:off x="454024" y="674222"/>
            <a:ext cx="10325737" cy="3657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-22860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1pPr>
            <a:lvl2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2pPr>
            <a:lvl3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3pPr>
            <a:lvl4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4pPr>
            <a:lvl5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5pPr>
            <a:lvl6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6pPr>
            <a:lvl7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Alarm Color and priority </a:t>
            </a:r>
            <a:endParaRPr lang="en-US" b="1" dirty="0"/>
          </a:p>
        </p:txBody>
      </p:sp>
      <p:graphicFrame>
        <p:nvGraphicFramePr>
          <p:cNvPr id="21" name="Table 20">
            <a:extLst>
              <a:ext uri="{FF2B5EF4-FFF2-40B4-BE49-F238E27FC236}">
                <a16:creationId xmlns="" xmlns:a16="http://schemas.microsoft.com/office/drawing/2014/main" id="{F76D62D1-A165-45C0-AE6C-933CFD37A821}"/>
              </a:ext>
            </a:extLst>
          </p:cNvPr>
          <p:cNvGraphicFramePr>
            <a:graphicFrameLocks noGrp="1"/>
          </p:cNvGraphicFramePr>
          <p:nvPr/>
        </p:nvGraphicFramePr>
        <p:xfrm>
          <a:off x="6294542" y="1183935"/>
          <a:ext cx="4514325" cy="2812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228">
                  <a:extLst>
                    <a:ext uri="{9D8B030D-6E8A-4147-A177-3AD203B41FA5}">
                      <a16:colId xmlns="" xmlns:a16="http://schemas.microsoft.com/office/drawing/2014/main" val="1113734126"/>
                    </a:ext>
                  </a:extLst>
                </a:gridCol>
                <a:gridCol w="1195754">
                  <a:extLst>
                    <a:ext uri="{9D8B030D-6E8A-4147-A177-3AD203B41FA5}">
                      <a16:colId xmlns="" xmlns:a16="http://schemas.microsoft.com/office/drawing/2014/main" val="711022450"/>
                    </a:ext>
                  </a:extLst>
                </a:gridCol>
                <a:gridCol w="2311343">
                  <a:extLst>
                    <a:ext uri="{9D8B030D-6E8A-4147-A177-3AD203B41FA5}">
                      <a16:colId xmlns="" xmlns:a16="http://schemas.microsoft.com/office/drawing/2014/main" val="2571009506"/>
                    </a:ext>
                  </a:extLst>
                </a:gridCol>
              </a:tblGrid>
              <a:tr h="488176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000710"/>
                          </a:solidFill>
                        </a:rPr>
                        <a:t>Message </a:t>
                      </a:r>
                    </a:p>
                    <a:p>
                      <a:pPr algn="l"/>
                      <a:r>
                        <a:rPr lang="en-US" sz="1400" dirty="0">
                          <a:solidFill>
                            <a:srgbClr val="000710"/>
                          </a:solidFill>
                        </a:rPr>
                        <a:t>Color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000710"/>
                          </a:solidFill>
                        </a:rPr>
                        <a:t>Alarms identified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000710"/>
                          </a:solidFill>
                        </a:rPr>
                        <a:t>Results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2874599"/>
                  </a:ext>
                </a:extLst>
              </a:tr>
              <a:tr h="93428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710"/>
                          </a:solidFill>
                        </a:rPr>
                        <a:t>Yellow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rgbClr val="000710"/>
                          </a:solidFill>
                        </a:rPr>
                        <a:t>0.8 Hz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710"/>
                          </a:solidFill>
                        </a:rPr>
                        <a:t>MEDIUM</a:t>
                      </a:r>
                      <a:r>
                        <a:rPr lang="en-US" sz="1400" dirty="0">
                          <a:solidFill>
                            <a:srgbClr val="000710"/>
                          </a:solidFill>
                        </a:rPr>
                        <a:t> PRIORITY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000710"/>
                          </a:solidFill>
                        </a:rPr>
                        <a:t>Blood pump </a:t>
                      </a:r>
                      <a:r>
                        <a:rPr lang="en-US" sz="1400" b="1" dirty="0">
                          <a:solidFill>
                            <a:srgbClr val="000710"/>
                          </a:solidFill>
                        </a:rPr>
                        <a:t>continues to operate</a:t>
                      </a:r>
                      <a:r>
                        <a:rPr lang="en-US" sz="1400" dirty="0">
                          <a:solidFill>
                            <a:srgbClr val="000710"/>
                          </a:solidFill>
                        </a:rPr>
                        <a:t>; Tx running despite alarm</a:t>
                      </a:r>
                    </a:p>
                    <a:p>
                      <a:pPr algn="l"/>
                      <a:endParaRPr lang="en-US" sz="1400" dirty="0">
                        <a:solidFill>
                          <a:srgbClr val="00071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019581943"/>
                  </a:ext>
                </a:extLst>
              </a:tr>
              <a:tr h="134952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710"/>
                          </a:solidFill>
                        </a:rPr>
                        <a:t>Red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rgbClr val="000710"/>
                          </a:solidFill>
                        </a:rPr>
                        <a:t>1.6 Hz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000710"/>
                          </a:solidFill>
                        </a:rPr>
                        <a:t>HIGH</a:t>
                      </a:r>
                      <a:r>
                        <a:rPr lang="en-US" sz="1400" dirty="0">
                          <a:solidFill>
                            <a:srgbClr val="000710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rgbClr val="000710"/>
                          </a:solidFill>
                        </a:rPr>
                        <a:t>PRIORITY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000710"/>
                          </a:solidFill>
                        </a:rPr>
                        <a:t>Blood pump </a:t>
                      </a:r>
                      <a:r>
                        <a:rPr lang="en-US" sz="1400" b="1" dirty="0">
                          <a:solidFill>
                            <a:srgbClr val="000710"/>
                          </a:solidFill>
                        </a:rPr>
                        <a:t>stops</a:t>
                      </a:r>
                      <a:r>
                        <a:rPr lang="en-US" sz="1400" dirty="0">
                          <a:solidFill>
                            <a:srgbClr val="000710"/>
                          </a:solidFill>
                        </a:rPr>
                        <a:t> or </a:t>
                      </a:r>
                      <a:r>
                        <a:rPr lang="en-US" sz="1400" b="1" dirty="0">
                          <a:solidFill>
                            <a:srgbClr val="000710"/>
                          </a:solidFill>
                        </a:rPr>
                        <a:t>slows</a:t>
                      </a:r>
                      <a:r>
                        <a:rPr lang="en-US" sz="1400" dirty="0">
                          <a:solidFill>
                            <a:srgbClr val="000710"/>
                          </a:solidFill>
                        </a:rPr>
                        <a:t>; Rapid intervention by operator required to correct issue or prevent coagulation of the blood circuit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903774609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5D9527D4-6C37-4839-AA07-CA8623A2FE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it-IT" dirty="0"/>
              <a:t>Alarms, Emergency Procedures and Trouble Shooting Resource| 05/2020</a:t>
            </a:r>
            <a:endParaRPr lang="it-IT" altLang="it-IT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6D9C19B5-B3AC-475B-ABE0-B562D1962F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71A96-5C21-4548-8C12-CFAEB0705058}" type="slidenum">
              <a:rPr lang="it-IT" altLang="it-IT" smtClean="0"/>
              <a:pPr/>
              <a:t>20</a:t>
            </a:fld>
            <a:endParaRPr lang="it-IT" altLang="it-IT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A027A97-AAC5-47C8-B24E-E46602B66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059" y="2944334"/>
            <a:ext cx="448131" cy="3815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D41EC03-1866-4A5A-879E-C8B1177E3634}"/>
              </a:ext>
            </a:extLst>
          </p:cNvPr>
          <p:cNvSpPr txBox="1"/>
          <p:nvPr/>
        </p:nvSpPr>
        <p:spPr>
          <a:xfrm>
            <a:off x="4229100" y="5034721"/>
            <a:ext cx="3979399" cy="1911539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111125"/>
            <a:endParaRPr lang="en-US" sz="1600" dirty="0"/>
          </a:p>
        </p:txBody>
      </p:sp>
      <p:pic>
        <p:nvPicPr>
          <p:cNvPr id="13" name="Picture 12" descr="A close up of a device&#10;&#10;Description automatically generated">
            <a:extLst>
              <a:ext uri="{FF2B5EF4-FFF2-40B4-BE49-F238E27FC236}">
                <a16:creationId xmlns="" xmlns:a16="http://schemas.microsoft.com/office/drawing/2014/main" id="{1C7C0292-1DC0-420A-A7E4-C14A3EEB4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07" y="5533338"/>
            <a:ext cx="1989223" cy="10458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B68E1EB-79AF-4763-96C1-161A9354C305}"/>
              </a:ext>
            </a:extLst>
          </p:cNvPr>
          <p:cNvSpPr txBox="1"/>
          <p:nvPr/>
        </p:nvSpPr>
        <p:spPr>
          <a:xfrm>
            <a:off x="550007" y="4542069"/>
            <a:ext cx="6678824" cy="11120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buNone/>
            </a:pPr>
            <a:r>
              <a:rPr lang="en-US" sz="1800" dirty="0"/>
              <a:t>Green light = NO alarm</a:t>
            </a:r>
          </a:p>
          <a:p>
            <a:pPr>
              <a:buNone/>
            </a:pPr>
            <a:r>
              <a:rPr lang="en-US" sz="1800" dirty="0"/>
              <a:t>Color and sound  used to identify status conditions</a:t>
            </a:r>
          </a:p>
        </p:txBody>
      </p:sp>
      <p:graphicFrame>
        <p:nvGraphicFramePr>
          <p:cNvPr id="8" name="Table 9">
            <a:extLst>
              <a:ext uri="{FF2B5EF4-FFF2-40B4-BE49-F238E27FC236}">
                <a16:creationId xmlns="" xmlns:a16="http://schemas.microsoft.com/office/drawing/2014/main" id="{AB868B63-E2ED-4EEA-ABB6-7C4A2B7A264A}"/>
              </a:ext>
            </a:extLst>
          </p:cNvPr>
          <p:cNvGraphicFramePr>
            <a:graphicFrameLocks noGrp="1"/>
          </p:cNvGraphicFramePr>
          <p:nvPr/>
        </p:nvGraphicFramePr>
        <p:xfrm>
          <a:off x="2925106" y="5110812"/>
          <a:ext cx="7837405" cy="2376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393">
                  <a:extLst>
                    <a:ext uri="{9D8B030D-6E8A-4147-A177-3AD203B41FA5}">
                      <a16:colId xmlns="" xmlns:a16="http://schemas.microsoft.com/office/drawing/2014/main" val="1037310110"/>
                    </a:ext>
                  </a:extLst>
                </a:gridCol>
                <a:gridCol w="1063053">
                  <a:extLst>
                    <a:ext uri="{9D8B030D-6E8A-4147-A177-3AD203B41FA5}">
                      <a16:colId xmlns="" xmlns:a16="http://schemas.microsoft.com/office/drawing/2014/main" val="1664761470"/>
                    </a:ext>
                  </a:extLst>
                </a:gridCol>
                <a:gridCol w="1510060">
                  <a:extLst>
                    <a:ext uri="{9D8B030D-6E8A-4147-A177-3AD203B41FA5}">
                      <a16:colId xmlns="" xmlns:a16="http://schemas.microsoft.com/office/drawing/2014/main" val="4249950635"/>
                    </a:ext>
                  </a:extLst>
                </a:gridCol>
                <a:gridCol w="4209899">
                  <a:extLst>
                    <a:ext uri="{9D8B030D-6E8A-4147-A177-3AD203B41FA5}">
                      <a16:colId xmlns="" xmlns:a16="http://schemas.microsoft.com/office/drawing/2014/main" val="2191022308"/>
                    </a:ext>
                  </a:extLst>
                </a:gridCol>
              </a:tblGrid>
              <a:tr h="49738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Message </a:t>
                      </a: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class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Visual </a:t>
                      </a: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Signal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Audible </a:t>
                      </a: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Signal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Description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35976716"/>
                  </a:ext>
                </a:extLst>
              </a:tr>
              <a:tr h="497387">
                <a:tc>
                  <a:txBody>
                    <a:bodyPr/>
                    <a:lstStyle/>
                    <a:p>
                      <a:r>
                        <a:rPr lang="en-US" sz="1400" dirty="0"/>
                        <a:t>No  Alarm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Green Continuous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Absent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Indicates that the equipment is in normal operating condition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4585632"/>
                  </a:ext>
                </a:extLst>
              </a:tr>
              <a:tr h="702194">
                <a:tc>
                  <a:txBody>
                    <a:bodyPr/>
                    <a:lstStyle/>
                    <a:p>
                      <a:r>
                        <a:rPr lang="en-US" sz="1400" dirty="0"/>
                        <a:t>Type 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Green </a:t>
                      </a:r>
                    </a:p>
                    <a:p>
                      <a:r>
                        <a:rPr lang="en-US" sz="1400" dirty="0"/>
                        <a:t>Flashing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Absent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Indicates that the equipment is running a test (or an override) and does not require intervention by the operator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60789233"/>
                  </a:ext>
                </a:extLst>
              </a:tr>
              <a:tr h="608406">
                <a:tc>
                  <a:txBody>
                    <a:bodyPr/>
                    <a:lstStyle/>
                    <a:p>
                      <a:r>
                        <a:rPr lang="en-US" sz="1400" dirty="0"/>
                        <a:t>Type II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Green </a:t>
                      </a:r>
                    </a:p>
                    <a:p>
                      <a:r>
                        <a:rPr lang="en-US" sz="1400" dirty="0"/>
                        <a:t>Flashing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Presents with a pulse every 15 sec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Indicates that the equipment has suspended the treatment and requires intervention by the operator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8143609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B450234-8FF7-4D9B-9439-F4363F5F7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622" y="2831621"/>
            <a:ext cx="489930" cy="494295"/>
          </a:xfrm>
          <a:prstGeom prst="rect">
            <a:avLst/>
          </a:prstGeom>
        </p:spPr>
      </p:pic>
      <p:graphicFrame>
        <p:nvGraphicFramePr>
          <p:cNvPr id="15" name="Table 5">
            <a:extLst>
              <a:ext uri="{FF2B5EF4-FFF2-40B4-BE49-F238E27FC236}">
                <a16:creationId xmlns="" xmlns:a16="http://schemas.microsoft.com/office/drawing/2014/main" id="{1EDC7E02-433C-4DEA-BFE5-A1484E3354D5}"/>
              </a:ext>
            </a:extLst>
          </p:cNvPr>
          <p:cNvGraphicFramePr>
            <a:graphicFrameLocks noGrp="1"/>
          </p:cNvGraphicFramePr>
          <p:nvPr/>
        </p:nvGraphicFramePr>
        <p:xfrm>
          <a:off x="895182" y="7546138"/>
          <a:ext cx="7131217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540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540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20399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sp>
        <p:nvSpPr>
          <p:cNvPr id="16" name="Title 3">
            <a:extLst>
              <a:ext uri="{FF2B5EF4-FFF2-40B4-BE49-F238E27FC236}">
                <a16:creationId xmlns="" xmlns:a16="http://schemas.microsoft.com/office/drawing/2014/main" id="{5DAED108-A3C9-4E93-B3FA-0DBEB60812C6}"/>
              </a:ext>
            </a:extLst>
          </p:cNvPr>
          <p:cNvSpPr txBox="1">
            <a:spLocks/>
          </p:cNvSpPr>
          <p:nvPr/>
        </p:nvSpPr>
        <p:spPr>
          <a:xfrm>
            <a:off x="454024" y="281845"/>
            <a:ext cx="10325736" cy="4464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System components  </a:t>
            </a:r>
          </a:p>
        </p:txBody>
      </p:sp>
    </p:spTree>
    <p:extLst>
      <p:ext uri="{BB962C8B-B14F-4D97-AF65-F5344CB8AC3E}">
        <p14:creationId xmlns:p14="http://schemas.microsoft.com/office/powerpoint/2010/main" val="1182552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close up of a machine&#10;&#10;Description automatically generated">
            <a:extLst>
              <a:ext uri="{FF2B5EF4-FFF2-40B4-BE49-F238E27FC236}">
                <a16:creationId xmlns="" xmlns:a16="http://schemas.microsoft.com/office/drawing/2014/main" id="{7CC9CD1F-B8F2-4B47-9F40-2E97F08B6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499" y="2189276"/>
            <a:ext cx="5943600" cy="3965417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2276771" y="4327901"/>
            <a:ext cx="2551707" cy="10719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33467" y="3918237"/>
            <a:ext cx="2824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>
                <a:latin typeface="+mj-lt"/>
                <a:cs typeface="Calibri" panose="020F0502020204030204" pitchFamily="34" charset="0"/>
              </a:rPr>
              <a:t>Help/information </a:t>
            </a:r>
          </a:p>
          <a:p>
            <a:r>
              <a:rPr lang="it-IT" sz="1800" dirty="0">
                <a:latin typeface="+mj-lt"/>
                <a:cs typeface="Calibri" panose="020F0502020204030204" pitchFamily="34" charset="0"/>
              </a:rPr>
              <a:t>button</a:t>
            </a:r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 flipV="1">
            <a:off x="4445000" y="5683900"/>
            <a:ext cx="1038224" cy="10170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</p:cNvCxnSpPr>
          <p:nvPr/>
        </p:nvCxnSpPr>
        <p:spPr>
          <a:xfrm flipH="1">
            <a:off x="6471782" y="4182902"/>
            <a:ext cx="2117317" cy="11778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</p:cNvCxnSpPr>
          <p:nvPr/>
        </p:nvCxnSpPr>
        <p:spPr>
          <a:xfrm flipH="1" flipV="1">
            <a:off x="7043455" y="5845276"/>
            <a:ext cx="735150" cy="9827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049815" y="6676762"/>
            <a:ext cx="3397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>
                <a:latin typeface="+mj-lt"/>
                <a:cs typeface="Calibri" panose="020F0502020204030204" pitchFamily="34" charset="0"/>
              </a:rPr>
              <a:t>Alarm silence/reset </a:t>
            </a:r>
          </a:p>
          <a:p>
            <a:r>
              <a:rPr lang="it-IT" sz="1800" dirty="0">
                <a:latin typeface="+mj-lt"/>
                <a:cs typeface="Calibri" panose="020F0502020204030204" pitchFamily="34" charset="0"/>
              </a:rPr>
              <a:t>button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42091" y="6639259"/>
            <a:ext cx="233288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>
                <a:latin typeface="+mj-lt"/>
                <a:cs typeface="Calibri" panose="020F0502020204030204" pitchFamily="34" charset="0"/>
              </a:rPr>
              <a:t>Adjustment and selection Knob</a:t>
            </a:r>
            <a:r>
              <a:rPr lang="it-IT" sz="2000" dirty="0">
                <a:latin typeface="+mj-lt"/>
                <a:cs typeface="Calibri" panose="020F0502020204030204" pitchFamily="34" charset="0"/>
              </a:rPr>
              <a:t> </a:t>
            </a:r>
            <a:endParaRPr lang="en-US" sz="200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94186" y="3859736"/>
            <a:ext cx="2332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>
                <a:latin typeface="+mj-lt"/>
                <a:cs typeface="Calibri" panose="020F0502020204030204" pitchFamily="34" charset="0"/>
              </a:rPr>
              <a:t>Start/Stop </a:t>
            </a:r>
          </a:p>
          <a:p>
            <a:r>
              <a:rPr lang="it-IT" sz="1800" dirty="0">
                <a:latin typeface="+mj-lt"/>
                <a:cs typeface="Calibri" panose="020F0502020204030204" pitchFamily="34" charset="0"/>
              </a:rPr>
              <a:t>button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="" xmlns:a16="http://schemas.microsoft.com/office/drawing/2014/main" id="{53278581-7447-4CE2-BD42-19552A668F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71A96-5C21-4548-8C12-CFAEB0705058}" type="slidenum">
              <a:rPr lang="it-IT" altLang="it-IT" smtClean="0"/>
              <a:pPr/>
              <a:t>21</a:t>
            </a:fld>
            <a:endParaRPr lang="it-IT" altLang="it-IT"/>
          </a:p>
        </p:txBody>
      </p:sp>
      <p:sp>
        <p:nvSpPr>
          <p:cNvPr id="18" name="Text Placeholder 4">
            <a:extLst>
              <a:ext uri="{FF2B5EF4-FFF2-40B4-BE49-F238E27FC236}">
                <a16:creationId xmlns="" xmlns:a16="http://schemas.microsoft.com/office/drawing/2014/main" id="{753100C3-6C9C-4470-9A8A-96CF2F80BB59}"/>
              </a:ext>
            </a:extLst>
          </p:cNvPr>
          <p:cNvSpPr txBox="1">
            <a:spLocks/>
          </p:cNvSpPr>
          <p:nvPr/>
        </p:nvSpPr>
        <p:spPr>
          <a:xfrm>
            <a:off x="336793" y="666987"/>
            <a:ext cx="10058401" cy="365760"/>
          </a:xfrm>
          <a:prstGeom prst="rect">
            <a:avLst/>
          </a:prstGeom>
        </p:spPr>
        <p:txBody>
          <a:bodyPr/>
          <a:lstStyle>
            <a:lvl1pPr marL="2286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44588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 baseline="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5pPr>
            <a:lvl6pPr marL="1370013" indent="-225425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6pPr>
            <a:lvl7pPr marL="1597025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  <a:latin typeface="Effra Light" panose="020B0604020202020204" charset="0"/>
              </a:rPr>
              <a:t>CONTROL PANEL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B41D4322-8E65-410C-8CAE-1A1E69C893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it-IT"/>
              <a:t>Instructor Resource|Machine Overview_Components_ and Consumables Resource| 05/2020</a:t>
            </a:r>
            <a:endParaRPr lang="it-IT" altLang="it-IT"/>
          </a:p>
        </p:txBody>
      </p:sp>
      <p:sp>
        <p:nvSpPr>
          <p:cNvPr id="25" name="Title 3">
            <a:extLst>
              <a:ext uri="{FF2B5EF4-FFF2-40B4-BE49-F238E27FC236}">
                <a16:creationId xmlns="" xmlns:a16="http://schemas.microsoft.com/office/drawing/2014/main" id="{C96FF923-0644-4FC0-8201-B92F94AFF45C}"/>
              </a:ext>
            </a:extLst>
          </p:cNvPr>
          <p:cNvSpPr txBox="1">
            <a:spLocks/>
          </p:cNvSpPr>
          <p:nvPr/>
        </p:nvSpPr>
        <p:spPr>
          <a:xfrm>
            <a:off x="454025" y="421865"/>
            <a:ext cx="10467956" cy="4464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system components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1519EE7-C944-43DA-82EA-C01D3BE8886C}"/>
              </a:ext>
            </a:extLst>
          </p:cNvPr>
          <p:cNvSpPr/>
          <p:nvPr/>
        </p:nvSpPr>
        <p:spPr>
          <a:xfrm>
            <a:off x="2645500" y="1448803"/>
            <a:ext cx="5943600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R="0" algn="ctr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chemeClr val="bg1"/>
                </a:solidFill>
                <a:ea typeface="Times New Roman" panose="02020603050405020304" pitchFamily="18" charset="0"/>
              </a:rPr>
              <a:t>The control panel is used to set parameters and manage the operator interface</a:t>
            </a:r>
          </a:p>
        </p:txBody>
      </p:sp>
      <p:graphicFrame>
        <p:nvGraphicFramePr>
          <p:cNvPr id="26" name="Table 5">
            <a:extLst>
              <a:ext uri="{FF2B5EF4-FFF2-40B4-BE49-F238E27FC236}">
                <a16:creationId xmlns="" xmlns:a16="http://schemas.microsoft.com/office/drawing/2014/main" id="{7FF576C1-C2AC-4DC0-991B-E96F2BB0D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845167"/>
              </p:ext>
            </p:extLst>
          </p:nvPr>
        </p:nvGraphicFramePr>
        <p:xfrm>
          <a:off x="895181" y="7546138"/>
          <a:ext cx="7119930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83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183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6252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725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43BB4C1-80D7-40E7-8E45-FE155598E3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DBC5E54E-4280-4D19-95FD-33F594DC7D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US Clinical Reference Guide| Ed. 09/19 - SW 1.5-0 IB5332941ENG Rev. 07| | 05/2020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27E2470-C86E-4BAF-A291-52EE7CBE1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7333" y="1669195"/>
            <a:ext cx="4250778" cy="927306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800" dirty="0"/>
              <a:t>Once initial testing completed, the operator </a:t>
            </a:r>
            <a:r>
              <a:rPr lang="en-US" sz="1800" b="1" dirty="0"/>
              <a:t>MUST </a:t>
            </a:r>
            <a:r>
              <a:rPr lang="en-US" sz="1800" dirty="0"/>
              <a:t>choose one of three available options:</a:t>
            </a:r>
          </a:p>
          <a:p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="" xmlns:a16="http://schemas.microsoft.com/office/drawing/2014/main" id="{21164934-F35A-4FE7-8ED9-6664DB87AD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900" y="783143"/>
            <a:ext cx="9902525" cy="431190"/>
          </a:xfrm>
        </p:spPr>
        <p:txBody>
          <a:bodyPr/>
          <a:lstStyle/>
          <a:p>
            <a:r>
              <a:rPr lang="en-US" dirty="0"/>
              <a:t>Control Panel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459EB65-A0CB-4DD7-9F7B-391FD87CB2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241" r="18241" b="8961"/>
          <a:stretch/>
        </p:blipFill>
        <p:spPr>
          <a:xfrm>
            <a:off x="646556" y="1570255"/>
            <a:ext cx="4596007" cy="3510369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="" xmlns:a16="http://schemas.microsoft.com/office/drawing/2014/main" id="{CA7D6B2A-3C26-499E-A4D7-7E31705C49EF}"/>
              </a:ext>
            </a:extLst>
          </p:cNvPr>
          <p:cNvGraphicFramePr>
            <a:graphicFrameLocks noGrp="1"/>
          </p:cNvGraphicFramePr>
          <p:nvPr/>
        </p:nvGraphicFramePr>
        <p:xfrm>
          <a:off x="5766894" y="2991875"/>
          <a:ext cx="4570653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2877">
                  <a:extLst>
                    <a:ext uri="{9D8B030D-6E8A-4147-A177-3AD203B41FA5}">
                      <a16:colId xmlns="" xmlns:a16="http://schemas.microsoft.com/office/drawing/2014/main" val="1685706026"/>
                    </a:ext>
                  </a:extLst>
                </a:gridCol>
                <a:gridCol w="1175658">
                  <a:extLst>
                    <a:ext uri="{9D8B030D-6E8A-4147-A177-3AD203B41FA5}">
                      <a16:colId xmlns="" xmlns:a16="http://schemas.microsoft.com/office/drawing/2014/main" val="2182354673"/>
                    </a:ext>
                  </a:extLst>
                </a:gridCol>
                <a:gridCol w="2282118">
                  <a:extLst>
                    <a:ext uri="{9D8B030D-6E8A-4147-A177-3AD203B41FA5}">
                      <a16:colId xmlns="" xmlns:a16="http://schemas.microsoft.com/office/drawing/2014/main" val="153322819"/>
                    </a:ext>
                  </a:extLst>
                </a:gridCol>
              </a:tblGrid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OPTION 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OPTION 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OPTION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3461734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CVVH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CVVHD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Technical</a:t>
                      </a:r>
                    </a:p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Parameters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86778708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71DB9E6-D3CB-4F44-B4BF-77BF3FD035EF}"/>
              </a:ext>
            </a:extLst>
          </p:cNvPr>
          <p:cNvSpPr txBox="1"/>
          <p:nvPr/>
        </p:nvSpPr>
        <p:spPr>
          <a:xfrm>
            <a:off x="8132722" y="4837371"/>
            <a:ext cx="2261347" cy="844615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177800" algn="ctr">
              <a:lnSpc>
                <a:spcPts val="1900"/>
              </a:lnSpc>
            </a:pPr>
            <a:r>
              <a:rPr lang="en-US" sz="1800" dirty="0">
                <a:cs typeface="Effra"/>
              </a:rPr>
              <a:t>Language, date, </a:t>
            </a:r>
          </a:p>
          <a:p>
            <a:pPr marL="228600" indent="-50800" algn="ctr">
              <a:lnSpc>
                <a:spcPts val="1900"/>
              </a:lnSpc>
            </a:pPr>
            <a:r>
              <a:rPr lang="en-US" sz="1800" dirty="0">
                <a:cs typeface="Effra"/>
              </a:rPr>
              <a:t>time, display contrast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C245C9A-74BB-4A14-A5FB-4F05AD32CA3E}"/>
              </a:ext>
            </a:extLst>
          </p:cNvPr>
          <p:cNvSpPr txBox="1"/>
          <p:nvPr/>
        </p:nvSpPr>
        <p:spPr>
          <a:xfrm>
            <a:off x="732942" y="5141611"/>
            <a:ext cx="4509621" cy="7877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b="1" dirty="0">
                <a:cs typeface="Effra"/>
              </a:rPr>
              <a:t>Note:</a:t>
            </a:r>
            <a:r>
              <a:rPr lang="en-US" sz="1600" dirty="0">
                <a:cs typeface="Effra"/>
              </a:rPr>
              <a:t> a </a:t>
            </a:r>
            <a:r>
              <a:rPr lang="en-US" sz="1600" b="1" dirty="0">
                <a:cs typeface="Effra"/>
              </a:rPr>
              <a:t>SCUF</a:t>
            </a:r>
            <a:r>
              <a:rPr lang="en-US" sz="1600" dirty="0">
                <a:cs typeface="Effra"/>
              </a:rPr>
              <a:t> treatment can be performed selecting CVVH and then setting infusion volume to zero (0)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F9556EC-E72D-4529-BED0-25899B01D6A6}"/>
              </a:ext>
            </a:extLst>
          </p:cNvPr>
          <p:cNvSpPr txBox="1"/>
          <p:nvPr/>
        </p:nvSpPr>
        <p:spPr>
          <a:xfrm>
            <a:off x="428492" y="6630758"/>
            <a:ext cx="10083933" cy="787749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58738">
              <a:lnSpc>
                <a:spcPts val="1900"/>
              </a:lnSpc>
            </a:pPr>
            <a:r>
              <a:rPr lang="en-US" sz="1800" b="1" dirty="0">
                <a:solidFill>
                  <a:schemeClr val="bg1"/>
                </a:solidFill>
                <a:cs typeface="Effra"/>
              </a:rPr>
              <a:t>Note</a:t>
            </a:r>
            <a:r>
              <a:rPr lang="en-US" sz="1800" dirty="0">
                <a:solidFill>
                  <a:schemeClr val="bg1"/>
                </a:solidFill>
                <a:cs typeface="Effra"/>
              </a:rPr>
              <a:t>: </a:t>
            </a:r>
            <a:r>
              <a:rPr lang="en-US" sz="1800" b="1" dirty="0">
                <a:solidFill>
                  <a:schemeClr val="bg1"/>
                </a:solidFill>
              </a:rPr>
              <a:t>Technical Parameters</a:t>
            </a:r>
            <a:r>
              <a:rPr lang="en-US" sz="1800" dirty="0">
                <a:solidFill>
                  <a:schemeClr val="bg1"/>
                </a:solidFill>
              </a:rPr>
              <a:t> should be chosen the first time the machine is set up or language changed</a:t>
            </a:r>
            <a:endParaRPr lang="en-US" sz="1800" i="1" dirty="0">
              <a:solidFill>
                <a:schemeClr val="bg1"/>
              </a:solidFill>
              <a:cs typeface="Effra"/>
            </a:endParaRPr>
          </a:p>
        </p:txBody>
      </p:sp>
      <p:sp>
        <p:nvSpPr>
          <p:cNvPr id="18" name="Title 3">
            <a:extLst>
              <a:ext uri="{FF2B5EF4-FFF2-40B4-BE49-F238E27FC236}">
                <a16:creationId xmlns="" xmlns:a16="http://schemas.microsoft.com/office/drawing/2014/main" id="{1862467E-A499-40D0-8683-529A16B6235E}"/>
              </a:ext>
            </a:extLst>
          </p:cNvPr>
          <p:cNvSpPr txBox="1">
            <a:spLocks/>
          </p:cNvSpPr>
          <p:nvPr/>
        </p:nvSpPr>
        <p:spPr>
          <a:xfrm>
            <a:off x="609900" y="422203"/>
            <a:ext cx="9902525" cy="388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Carpediem™ System Components  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53837B44-ABD8-4816-9799-9A5B1F0D3FCE}"/>
              </a:ext>
            </a:extLst>
          </p:cNvPr>
          <p:cNvSpPr/>
          <p:nvPr/>
        </p:nvSpPr>
        <p:spPr>
          <a:xfrm>
            <a:off x="5777380" y="4832555"/>
            <a:ext cx="2274840" cy="84461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77800" algn="ctr"/>
            <a:r>
              <a:rPr lang="en-US" sz="1800" dirty="0">
                <a:solidFill>
                  <a:schemeClr val="tx1"/>
                </a:solidFill>
              </a:rPr>
              <a:t>Mode of therapy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="" xmlns:a16="http://schemas.microsoft.com/office/drawing/2014/main" id="{35A87730-384C-43E8-A333-3C61B633B2CF}"/>
              </a:ext>
            </a:extLst>
          </p:cNvPr>
          <p:cNvSpPr/>
          <p:nvPr/>
        </p:nvSpPr>
        <p:spPr>
          <a:xfrm>
            <a:off x="6244772" y="4501314"/>
            <a:ext cx="165657" cy="260945"/>
          </a:xfrm>
          <a:prstGeom prst="down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285750" indent="-285750" algn="l"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="" xmlns:a16="http://schemas.microsoft.com/office/drawing/2014/main" id="{ACB6BA75-52D0-4897-98E8-A6355FBEC98D}"/>
              </a:ext>
            </a:extLst>
          </p:cNvPr>
          <p:cNvSpPr/>
          <p:nvPr/>
        </p:nvSpPr>
        <p:spPr>
          <a:xfrm>
            <a:off x="9097738" y="4501312"/>
            <a:ext cx="165657" cy="260945"/>
          </a:xfrm>
          <a:prstGeom prst="down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285750" indent="-285750" algn="l"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1" name="Arrow: Down 20">
            <a:extLst>
              <a:ext uri="{FF2B5EF4-FFF2-40B4-BE49-F238E27FC236}">
                <a16:creationId xmlns="" xmlns:a16="http://schemas.microsoft.com/office/drawing/2014/main" id="{61790574-42EC-457E-B92F-E201FE8445CC}"/>
              </a:ext>
            </a:extLst>
          </p:cNvPr>
          <p:cNvSpPr/>
          <p:nvPr/>
        </p:nvSpPr>
        <p:spPr>
          <a:xfrm>
            <a:off x="7374882" y="4501313"/>
            <a:ext cx="165657" cy="260945"/>
          </a:xfrm>
          <a:prstGeom prst="down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285750" indent="-285750" algn="l"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17" name="Table 5">
            <a:extLst>
              <a:ext uri="{FF2B5EF4-FFF2-40B4-BE49-F238E27FC236}">
                <a16:creationId xmlns="" xmlns:a16="http://schemas.microsoft.com/office/drawing/2014/main" id="{1B98DB27-36D4-4CF4-9CB2-12C047D105E5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7543070"/>
          <a:ext cx="7366420" cy="686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2443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3683977">
                  <a:extLst>
                    <a:ext uri="{9D8B030D-6E8A-4147-A177-3AD203B41FA5}">
                      <a16:colId xmlns="" xmlns:a16="http://schemas.microsoft.com/office/drawing/2014/main" val="4077295123"/>
                    </a:ext>
                  </a:extLst>
                </a:gridCol>
              </a:tblGrid>
              <a:tr h="68653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Common Procedures</a:t>
                      </a: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Adjunct Procedures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56835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161EF0D3-2334-44A8-BBA9-000615CCA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999" y="631857"/>
            <a:ext cx="4180817" cy="2949707"/>
          </a:xfrm>
          <a:prstGeom prst="rect">
            <a:avLst/>
          </a:prstGeom>
        </p:spPr>
      </p:pic>
      <p:pic>
        <p:nvPicPr>
          <p:cNvPr id="25" name="Content Placeholder 10">
            <a:extLst>
              <a:ext uri="{FF2B5EF4-FFF2-40B4-BE49-F238E27FC236}">
                <a16:creationId xmlns="" xmlns:a16="http://schemas.microsoft.com/office/drawing/2014/main" id="{F4999877-645E-4FBB-B229-066A18A890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821" r="18515" b="10040"/>
          <a:stretch/>
        </p:blipFill>
        <p:spPr>
          <a:xfrm>
            <a:off x="5493447" y="3779745"/>
            <a:ext cx="4160369" cy="314854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243BB4C1-80D7-40E7-8E45-FE155598E3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DBC5E54E-4280-4D19-95FD-33F594DC7D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="" xmlns:a16="http://schemas.microsoft.com/office/drawing/2014/main" id="{21164934-F35A-4FE7-8ED9-6664DB87AD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4" y="676265"/>
            <a:ext cx="10058401" cy="365760"/>
          </a:xfrm>
        </p:spPr>
        <p:txBody>
          <a:bodyPr/>
          <a:lstStyle/>
          <a:p>
            <a:r>
              <a:rPr lang="en-US" dirty="0"/>
              <a:t>Operator Interface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="" xmlns:a16="http://schemas.microsoft.com/office/drawing/2014/main" id="{223C6CCF-353F-450A-8C6C-6E0171C26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040" y="1411012"/>
            <a:ext cx="4930613" cy="4344942"/>
          </a:xfrm>
        </p:spPr>
        <p:txBody>
          <a:bodyPr/>
          <a:lstStyle/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Modifiable fields have </a:t>
            </a:r>
            <a:r>
              <a:rPr lang="en-GB" sz="1800" b="1" dirty="0"/>
              <a:t>white</a:t>
            </a:r>
            <a:r>
              <a:rPr lang="en-GB" sz="1800" dirty="0"/>
              <a:t> backgrounds; fixed fields are grey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1800" dirty="0"/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800" dirty="0"/>
              <a:t>To modify a parameter, turn the knob on the display panel until the desired field background turns </a:t>
            </a:r>
            <a:r>
              <a:rPr lang="en-GB" sz="1800" b="1" dirty="0"/>
              <a:t>yellow</a:t>
            </a:r>
            <a:r>
              <a:rPr lang="en-GB" sz="1800" dirty="0"/>
              <a:t>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1800" dirty="0"/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800" b="1" dirty="0"/>
              <a:t>Press</a:t>
            </a:r>
            <a:r>
              <a:rPr lang="en-GB" sz="1800" dirty="0"/>
              <a:t> the knob to set the field highlighted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1800" dirty="0"/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800" b="1" dirty="0"/>
              <a:t>Turn</a:t>
            </a:r>
            <a:r>
              <a:rPr lang="en-GB" sz="1800" dirty="0"/>
              <a:t> the selection knob to the right or left to change the value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GB" sz="1800" dirty="0"/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GB" sz="1800" b="1" dirty="0"/>
              <a:t>Press </a:t>
            </a:r>
            <a:r>
              <a:rPr lang="en-GB" sz="1800" dirty="0"/>
              <a:t>the knob once more to </a:t>
            </a:r>
            <a:r>
              <a:rPr lang="en-GB" sz="1800" b="1" dirty="0"/>
              <a:t>confirm/save </a:t>
            </a:r>
            <a:r>
              <a:rPr lang="en-GB" sz="1800" dirty="0"/>
              <a:t>the programming; background will turn </a:t>
            </a:r>
            <a:r>
              <a:rPr lang="en-GB" sz="1800" b="1" dirty="0"/>
              <a:t>blue following confirmation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endParaRPr lang="en-GB" sz="1800" dirty="0"/>
          </a:p>
          <a:p>
            <a:pPr>
              <a:buFont typeface="Wingdings" panose="05000000000000000000" pitchFamily="2" charset="2"/>
              <a:buChar char="§"/>
            </a:pPr>
            <a:endParaRPr lang="en-GB" sz="1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D9B407EA-8F14-46E6-8C48-B2F26980F457}"/>
              </a:ext>
            </a:extLst>
          </p:cNvPr>
          <p:cNvSpPr txBox="1">
            <a:spLocks/>
          </p:cNvSpPr>
          <p:nvPr/>
        </p:nvSpPr>
        <p:spPr>
          <a:xfrm>
            <a:off x="5493447" y="6588349"/>
            <a:ext cx="4710922" cy="792615"/>
          </a:xfrm>
          <a:prstGeom prst="rect">
            <a:avLst/>
          </a:prstGeom>
        </p:spPr>
        <p:txBody>
          <a:bodyPr vert="horz" lIns="0" tIns="0" rIns="182880" bIns="0" rtlCol="0">
            <a:noAutofit/>
          </a:bodyPr>
          <a:lstStyle>
            <a:lvl1pPr marL="2286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44588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370013" indent="-225425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6pPr>
            <a:lvl7pPr marL="1597025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dirty="0"/>
          </a:p>
          <a:p>
            <a:pPr marL="0" indent="0">
              <a:buNone/>
            </a:pPr>
            <a:r>
              <a:rPr lang="en-GB" sz="1600" b="1" dirty="0"/>
              <a:t>Note: </a:t>
            </a:r>
            <a:r>
              <a:rPr lang="en-GB" sz="1600" dirty="0"/>
              <a:t>the field background turns </a:t>
            </a:r>
            <a:r>
              <a:rPr lang="en-GB" sz="1600" b="1" dirty="0"/>
              <a:t>blue </a:t>
            </a:r>
            <a:r>
              <a:rPr lang="en-GB" sz="1600" dirty="0"/>
              <a:t>when parameter confirmed 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98FAA992-4050-4135-85B8-6646CB082733}"/>
              </a:ext>
            </a:extLst>
          </p:cNvPr>
          <p:cNvSpPr txBox="1"/>
          <p:nvPr/>
        </p:nvSpPr>
        <p:spPr>
          <a:xfrm>
            <a:off x="9833593" y="1330412"/>
            <a:ext cx="946377" cy="3639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100" dirty="0">
                <a:cs typeface="Effra"/>
              </a:rPr>
              <a:t>Selected field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858308D-03C7-4691-A57B-6346D955F728}"/>
              </a:ext>
            </a:extLst>
          </p:cNvPr>
          <p:cNvSpPr txBox="1"/>
          <p:nvPr/>
        </p:nvSpPr>
        <p:spPr>
          <a:xfrm>
            <a:off x="9723757" y="4702813"/>
            <a:ext cx="1325677" cy="3639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100" dirty="0">
                <a:cs typeface="Effra"/>
              </a:rPr>
              <a:t>Confirmed  field  modification 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="" xmlns:a16="http://schemas.microsoft.com/office/drawing/2014/main" id="{D5DA2CCE-E4CA-4D51-A02C-AD42EC8A6B1B}"/>
              </a:ext>
            </a:extLst>
          </p:cNvPr>
          <p:cNvCxnSpPr>
            <a:cxnSpLocks/>
          </p:cNvCxnSpPr>
          <p:nvPr/>
        </p:nvCxnSpPr>
        <p:spPr>
          <a:xfrm flipH="1">
            <a:off x="8453696" y="1445248"/>
            <a:ext cx="1270061" cy="0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1C5585B9-BE9A-4130-BE3F-91829FA74C05}"/>
              </a:ext>
            </a:extLst>
          </p:cNvPr>
          <p:cNvSpPr txBox="1"/>
          <p:nvPr/>
        </p:nvSpPr>
        <p:spPr>
          <a:xfrm>
            <a:off x="10026423" y="1883553"/>
            <a:ext cx="946377" cy="3639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100" dirty="0">
                <a:cs typeface="Effra"/>
              </a:rPr>
              <a:t>Modifiable fields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40A5F1E1-3BB6-45C1-9320-A023D53BC5EA}"/>
              </a:ext>
            </a:extLst>
          </p:cNvPr>
          <p:cNvCxnSpPr>
            <a:cxnSpLocks/>
          </p:cNvCxnSpPr>
          <p:nvPr/>
        </p:nvCxnSpPr>
        <p:spPr>
          <a:xfrm flipH="1" flipV="1">
            <a:off x="9042400" y="2040066"/>
            <a:ext cx="468309" cy="50920"/>
          </a:xfrm>
          <a:prstGeom prst="straightConnector1">
            <a:avLst/>
          </a:prstGeom>
          <a:ln w="12700" cap="sq">
            <a:solidFill>
              <a:srgbClr val="000710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ght Brace 30">
            <a:extLst>
              <a:ext uri="{FF2B5EF4-FFF2-40B4-BE49-F238E27FC236}">
                <a16:creationId xmlns="" xmlns:a16="http://schemas.microsoft.com/office/drawing/2014/main" id="{908D5E74-B548-46FF-BDA6-FE30A2012E11}"/>
              </a:ext>
            </a:extLst>
          </p:cNvPr>
          <p:cNvSpPr/>
          <p:nvPr/>
        </p:nvSpPr>
        <p:spPr>
          <a:xfrm>
            <a:off x="9325401" y="1694357"/>
            <a:ext cx="640442" cy="578377"/>
          </a:xfrm>
          <a:prstGeom prst="rightBrace">
            <a:avLst/>
          </a:prstGeom>
          <a:ln w="28575" cap="sq">
            <a:solidFill>
              <a:srgbClr val="FF000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="" xmlns:a16="http://schemas.microsoft.com/office/drawing/2014/main" id="{74E95784-E169-4DDA-832A-33943114D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40" y="6330039"/>
            <a:ext cx="3836924" cy="911862"/>
          </a:xfrm>
          <a:prstGeom prst="rect">
            <a:avLst/>
          </a:prstGeom>
          <a:effectLst/>
        </p:spPr>
      </p:pic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B769D023-E0DA-43FE-B8CF-F5ED008DA4FD}"/>
              </a:ext>
            </a:extLst>
          </p:cNvPr>
          <p:cNvSpPr txBox="1"/>
          <p:nvPr/>
        </p:nvSpPr>
        <p:spPr>
          <a:xfrm>
            <a:off x="2120909" y="5889108"/>
            <a:ext cx="307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+mj-lt"/>
                <a:cs typeface="Calibri" panose="020F0502020204030204" pitchFamily="34" charset="0"/>
              </a:rPr>
              <a:t>Adjustment and selection knob </a:t>
            </a:r>
            <a:endParaRPr lang="en-US" sz="1600" dirty="0">
              <a:latin typeface="+mj-lt"/>
              <a:cs typeface="Calibri" panose="020F0502020204030204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="" xmlns:a16="http://schemas.microsoft.com/office/drawing/2014/main" id="{7327ED15-0B67-4BC0-8170-974A5AFAC281}"/>
              </a:ext>
            </a:extLst>
          </p:cNvPr>
          <p:cNvCxnSpPr>
            <a:cxnSpLocks/>
          </p:cNvCxnSpPr>
          <p:nvPr/>
        </p:nvCxnSpPr>
        <p:spPr>
          <a:xfrm>
            <a:off x="4038164" y="6260533"/>
            <a:ext cx="0" cy="271349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2F7654BE-94B8-46E8-AAD9-C48889A38183}"/>
              </a:ext>
            </a:extLst>
          </p:cNvPr>
          <p:cNvSpPr/>
          <p:nvPr/>
        </p:nvSpPr>
        <p:spPr>
          <a:xfrm>
            <a:off x="7583855" y="4456379"/>
            <a:ext cx="1468768" cy="2203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200" dirty="0">
                <a:solidFill>
                  <a:schemeClr val="tx1"/>
                </a:solidFill>
                <a:latin typeface="Abadi" panose="020B0604020104020204" pitchFamily="34" charset="0"/>
              </a:rPr>
              <a:t>English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7EA2F26A-DFC3-4741-A3BB-CA073ED6C9A2}"/>
              </a:ext>
            </a:extLst>
          </p:cNvPr>
          <p:cNvSpPr/>
          <p:nvPr/>
        </p:nvSpPr>
        <p:spPr>
          <a:xfrm>
            <a:off x="8444917" y="4434726"/>
            <a:ext cx="612638" cy="2586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dirty="0" err="1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="" xmlns:a16="http://schemas.microsoft.com/office/drawing/2014/main" id="{B9869544-B092-459A-807C-1B1F9DB5CEC4}"/>
              </a:ext>
            </a:extLst>
          </p:cNvPr>
          <p:cNvCxnSpPr>
            <a:cxnSpLocks/>
          </p:cNvCxnSpPr>
          <p:nvPr/>
        </p:nvCxnSpPr>
        <p:spPr>
          <a:xfrm flipH="1" flipV="1">
            <a:off x="8610600" y="4561345"/>
            <a:ext cx="1078187" cy="340239"/>
          </a:xfrm>
          <a:prstGeom prst="straightConnector1">
            <a:avLst/>
          </a:prstGeom>
          <a:ln w="12700" cap="sq">
            <a:solidFill>
              <a:srgbClr val="000710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="" xmlns:a16="http://schemas.microsoft.com/office/drawing/2014/main" id="{494763E4-08B2-4D27-A6F5-9448CB913824}"/>
              </a:ext>
            </a:extLst>
          </p:cNvPr>
          <p:cNvSpPr/>
          <p:nvPr/>
        </p:nvSpPr>
        <p:spPr>
          <a:xfrm>
            <a:off x="7573631" y="4424947"/>
            <a:ext cx="928160" cy="2586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dirty="0" err="1"/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268A00B9-9B50-4999-8221-AF6E2C15FA67}"/>
              </a:ext>
            </a:extLst>
          </p:cNvPr>
          <p:cNvSpPr/>
          <p:nvPr/>
        </p:nvSpPr>
        <p:spPr>
          <a:xfrm>
            <a:off x="7516061" y="1576047"/>
            <a:ext cx="368347" cy="2431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050" dirty="0">
                <a:solidFill>
                  <a:srgbClr val="000710"/>
                </a:solidFill>
              </a:rPr>
              <a:t>dd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BF1A534B-E810-45B1-8DF0-E452BA3BD4E8}"/>
              </a:ext>
            </a:extLst>
          </p:cNvPr>
          <p:cNvSpPr/>
          <p:nvPr/>
        </p:nvSpPr>
        <p:spPr>
          <a:xfrm>
            <a:off x="7514044" y="1898120"/>
            <a:ext cx="368347" cy="2431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050" dirty="0" err="1">
                <a:solidFill>
                  <a:srgbClr val="000710"/>
                </a:solidFill>
              </a:rPr>
              <a:t>hh</a:t>
            </a:r>
            <a:endParaRPr lang="en-US" sz="1050" dirty="0">
              <a:solidFill>
                <a:srgbClr val="000710"/>
              </a:solidFill>
            </a:endParaRPr>
          </a:p>
        </p:txBody>
      </p:sp>
      <p:sp>
        <p:nvSpPr>
          <p:cNvPr id="30" name="Title 3">
            <a:extLst>
              <a:ext uri="{FF2B5EF4-FFF2-40B4-BE49-F238E27FC236}">
                <a16:creationId xmlns="" xmlns:a16="http://schemas.microsoft.com/office/drawing/2014/main" id="{63F0DA01-04F8-437E-A75F-BD68C45F0ED6}"/>
              </a:ext>
            </a:extLst>
          </p:cNvPr>
          <p:cNvSpPr txBox="1">
            <a:spLocks/>
          </p:cNvSpPr>
          <p:nvPr/>
        </p:nvSpPr>
        <p:spPr>
          <a:xfrm>
            <a:off x="454024" y="281845"/>
            <a:ext cx="10325946" cy="4464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System Components 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="" xmlns:a16="http://schemas.microsoft.com/office/drawing/2014/main" id="{5C40D545-B678-4E95-A3AD-12E9E507164A}"/>
              </a:ext>
            </a:extLst>
          </p:cNvPr>
          <p:cNvSpPr/>
          <p:nvPr/>
        </p:nvSpPr>
        <p:spPr>
          <a:xfrm>
            <a:off x="7514044" y="1339889"/>
            <a:ext cx="1468768" cy="258636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200" dirty="0">
                <a:solidFill>
                  <a:schemeClr val="tx1"/>
                </a:solidFill>
                <a:latin typeface="Abadi" panose="020B0604020104020204" pitchFamily="34" charset="0"/>
              </a:rPr>
              <a:t>English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6E26F3F6-0027-4098-93FC-D21B239EDA55}"/>
              </a:ext>
            </a:extLst>
          </p:cNvPr>
          <p:cNvSpPr/>
          <p:nvPr/>
        </p:nvSpPr>
        <p:spPr>
          <a:xfrm>
            <a:off x="8420248" y="1314362"/>
            <a:ext cx="612638" cy="3017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dirty="0" err="1"/>
          </a:p>
        </p:txBody>
      </p:sp>
      <p:sp>
        <p:nvSpPr>
          <p:cNvPr id="17" name="Rectangle: Rounded Corners 16">
            <a:extLst>
              <a:ext uri="{FF2B5EF4-FFF2-40B4-BE49-F238E27FC236}">
                <a16:creationId xmlns="" xmlns:a16="http://schemas.microsoft.com/office/drawing/2014/main" id="{12960672-258C-46A0-BBBE-53E2F0AD56AC}"/>
              </a:ext>
            </a:extLst>
          </p:cNvPr>
          <p:cNvSpPr/>
          <p:nvPr/>
        </p:nvSpPr>
        <p:spPr>
          <a:xfrm>
            <a:off x="7463969" y="1331613"/>
            <a:ext cx="965793" cy="2844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dirty="0" err="1"/>
          </a:p>
        </p:txBody>
      </p:sp>
      <p:sp>
        <p:nvSpPr>
          <p:cNvPr id="8" name="Arrow: Curved Left 7">
            <a:extLst>
              <a:ext uri="{FF2B5EF4-FFF2-40B4-BE49-F238E27FC236}">
                <a16:creationId xmlns="" xmlns:a16="http://schemas.microsoft.com/office/drawing/2014/main" id="{A06838F9-0ED3-47BD-AFA7-B4D5007752AB}"/>
              </a:ext>
            </a:extLst>
          </p:cNvPr>
          <p:cNvSpPr/>
          <p:nvPr/>
        </p:nvSpPr>
        <p:spPr>
          <a:xfrm flipH="1">
            <a:off x="3559722" y="6424854"/>
            <a:ext cx="289357" cy="810285"/>
          </a:xfrm>
          <a:prstGeom prst="curvedLef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285750" indent="-285750" algn="l"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="" xmlns:a16="http://schemas.microsoft.com/office/drawing/2014/main" id="{C891636E-3E38-4B16-ACB8-99752E33806E}"/>
              </a:ext>
            </a:extLst>
          </p:cNvPr>
          <p:cNvSpPr/>
          <p:nvPr/>
        </p:nvSpPr>
        <p:spPr>
          <a:xfrm>
            <a:off x="3824479" y="6388441"/>
            <a:ext cx="119142" cy="143441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285750" indent="-285750" algn="l">
              <a:buFont typeface="Wingdings" panose="05000000000000000000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37" name="Table 5">
            <a:extLst>
              <a:ext uri="{FF2B5EF4-FFF2-40B4-BE49-F238E27FC236}">
                <a16:creationId xmlns="" xmlns:a16="http://schemas.microsoft.com/office/drawing/2014/main" id="{8E03BF2C-9B5E-4300-BC16-2D78F4031B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930781"/>
              </p:ext>
            </p:extLst>
          </p:nvPr>
        </p:nvGraphicFramePr>
        <p:xfrm>
          <a:off x="895182" y="7546138"/>
          <a:ext cx="713121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5410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5410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20399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4957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34D5700-9781-4A4B-91FB-6F56D3DABF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71A96-5C21-4548-8C12-CFAEB0705058}" type="slidenum">
              <a:rPr lang="it-IT" altLang="it-IT" smtClean="0"/>
              <a:pPr/>
              <a:t>24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3C5D55E-2187-46E9-8713-41F8F773F4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it-IT"/>
              <a:t>Alarms, Emergency Procedures and Trouble Shooting Resource| 05/2020</a:t>
            </a:r>
            <a:endParaRPr lang="it-IT" altLang="it-IT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FBBFBB48-4337-4625-AE7B-88F3B123D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priming alarm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="" xmlns:a16="http://schemas.microsoft.com/office/drawing/2014/main" id="{91E85E5C-82F2-47F1-A2A8-73201E5BABCC}"/>
              </a:ext>
            </a:extLst>
          </p:cNvPr>
          <p:cNvSpPr txBox="1">
            <a:spLocks/>
          </p:cNvSpPr>
          <p:nvPr/>
        </p:nvSpPr>
        <p:spPr>
          <a:xfrm>
            <a:off x="454023" y="825022"/>
            <a:ext cx="10325737" cy="3657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-22860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1pPr>
            <a:lvl2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2pPr>
            <a:lvl3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3pPr>
            <a:lvl4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4pPr>
            <a:lvl5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5pPr>
            <a:lvl6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6pPr>
            <a:lvl7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5194F5F-C069-4006-AFE1-C493D47CFA7C}"/>
              </a:ext>
            </a:extLst>
          </p:cNvPr>
          <p:cNvSpPr/>
          <p:nvPr/>
        </p:nvSpPr>
        <p:spPr>
          <a:xfrm>
            <a:off x="8536327" y="1298644"/>
            <a:ext cx="239319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cs typeface="Effra"/>
              </a:rPr>
              <a:t>If the alarms </a:t>
            </a:r>
            <a:r>
              <a:rPr lang="en-US" sz="1800" b="1" dirty="0">
                <a:cs typeface="Effra"/>
              </a:rPr>
              <a:t>15 EFFLUENT WEIGHT NOT ZERO</a:t>
            </a:r>
            <a:r>
              <a:rPr lang="en-US" sz="1800" dirty="0">
                <a:cs typeface="Effra"/>
              </a:rPr>
              <a:t> occurs during the system preparation when a bag has been hung on EFF  scale prior to installing the lines. </a:t>
            </a:r>
          </a:p>
          <a:p>
            <a:endParaRPr lang="en-US" sz="1800" dirty="0">
              <a:cs typeface="Effra"/>
            </a:endParaRPr>
          </a:p>
          <a:p>
            <a:r>
              <a:rPr lang="en-US" sz="1800" dirty="0">
                <a:cs typeface="Effra"/>
              </a:rPr>
              <a:t>The scales must </a:t>
            </a:r>
            <a:r>
              <a:rPr lang="en-US" sz="1800" b="1" dirty="0">
                <a:cs typeface="Effra"/>
              </a:rPr>
              <a:t>not </a:t>
            </a:r>
            <a:r>
              <a:rPr lang="en-US" sz="1800" dirty="0">
                <a:cs typeface="Effra"/>
              </a:rPr>
              <a:t>have any weight on them on until the treatment mode has been selected</a:t>
            </a:r>
          </a:p>
          <a:p>
            <a:endParaRPr lang="en-US" sz="1800" dirty="0">
              <a:cs typeface="Effra"/>
            </a:endParaRPr>
          </a:p>
          <a:p>
            <a:r>
              <a:rPr lang="en-US" sz="1800" dirty="0">
                <a:cs typeface="Effra"/>
              </a:rPr>
              <a:t>Remove the bags, reset or turn off and on machine using white ‘on/off’ key</a:t>
            </a:r>
          </a:p>
          <a:p>
            <a:endParaRPr lang="en-US" sz="1800" b="1" dirty="0">
              <a:solidFill>
                <a:schemeClr val="bg1"/>
              </a:solidFill>
              <a:cs typeface="Effra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813CBAB9-6FC8-4C46-A26E-AFE72763E6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Scale weights do not read zero</a:t>
            </a:r>
          </a:p>
        </p:txBody>
      </p:sp>
      <p:graphicFrame>
        <p:nvGraphicFramePr>
          <p:cNvPr id="15" name="Table 8">
            <a:extLst>
              <a:ext uri="{FF2B5EF4-FFF2-40B4-BE49-F238E27FC236}">
                <a16:creationId xmlns="" xmlns:a16="http://schemas.microsoft.com/office/drawing/2014/main" id="{9C5E1DEC-26A2-4D67-A1CB-4CCB7C5D9E5F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7543800"/>
          <a:ext cx="8135815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3954">
                  <a:extLst>
                    <a:ext uri="{9D8B030D-6E8A-4147-A177-3AD203B41FA5}">
                      <a16:colId xmlns="" xmlns:a16="http://schemas.microsoft.com/office/drawing/2014/main" val="2771919519"/>
                    </a:ext>
                  </a:extLst>
                </a:gridCol>
                <a:gridCol w="2033954">
                  <a:extLst>
                    <a:ext uri="{9D8B030D-6E8A-4147-A177-3AD203B41FA5}">
                      <a16:colId xmlns="" xmlns:a16="http://schemas.microsoft.com/office/drawing/2014/main" val="3664922226"/>
                    </a:ext>
                  </a:extLst>
                </a:gridCol>
                <a:gridCol w="2133601">
                  <a:extLst>
                    <a:ext uri="{9D8B030D-6E8A-4147-A177-3AD203B41FA5}">
                      <a16:colId xmlns="" xmlns:a16="http://schemas.microsoft.com/office/drawing/2014/main" val="2658158952"/>
                    </a:ext>
                  </a:extLst>
                </a:gridCol>
                <a:gridCol w="1934306">
                  <a:extLst>
                    <a:ext uri="{9D8B030D-6E8A-4147-A177-3AD203B41FA5}">
                      <a16:colId xmlns="" xmlns:a16="http://schemas.microsoft.com/office/drawing/2014/main" val="3942284258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Alarms Management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Common Alarms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Emergency Procedures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Trouble Shooting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48552488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BCB24EA2-FF65-49B1-B481-04D384909A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41" r="18241" b="8961"/>
          <a:stretch/>
        </p:blipFill>
        <p:spPr>
          <a:xfrm>
            <a:off x="454022" y="1192505"/>
            <a:ext cx="7926750" cy="563392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28F3E16-00C1-4092-B160-576C6DF44670}"/>
              </a:ext>
            </a:extLst>
          </p:cNvPr>
          <p:cNvSpPr txBox="1"/>
          <p:nvPr/>
        </p:nvSpPr>
        <p:spPr>
          <a:xfrm>
            <a:off x="3070820" y="1704110"/>
            <a:ext cx="5241907" cy="538582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800" b="1" dirty="0">
                <a:solidFill>
                  <a:srgbClr val="010203"/>
                </a:solidFill>
                <a:cs typeface="Effra"/>
              </a:rPr>
              <a:t> 15 EFFLUENT WEIGHT NOT ZERO</a:t>
            </a:r>
          </a:p>
        </p:txBody>
      </p:sp>
    </p:spTree>
    <p:extLst>
      <p:ext uri="{BB962C8B-B14F-4D97-AF65-F5344CB8AC3E}">
        <p14:creationId xmlns:p14="http://schemas.microsoft.com/office/powerpoint/2010/main" val="70373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34D5700-9781-4A4B-91FB-6F56D3DABF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71A96-5C21-4548-8C12-CFAEB0705058}" type="slidenum">
              <a:rPr lang="it-IT" altLang="it-IT" smtClean="0"/>
              <a:pPr/>
              <a:t>25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3C5D55E-2187-46E9-8713-41F8F773F4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it-IT"/>
              <a:t>Alarms, Emergency Procedures and Trouble Shooting Resource| 05/2020</a:t>
            </a:r>
            <a:endParaRPr lang="it-IT" altLang="it-IT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FBBFBB48-4337-4625-AE7B-88F3B123D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priming alarm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="" xmlns:a16="http://schemas.microsoft.com/office/drawing/2014/main" id="{91E85E5C-82F2-47F1-A2A8-73201E5BABCC}"/>
              </a:ext>
            </a:extLst>
          </p:cNvPr>
          <p:cNvSpPr txBox="1">
            <a:spLocks/>
          </p:cNvSpPr>
          <p:nvPr/>
        </p:nvSpPr>
        <p:spPr>
          <a:xfrm>
            <a:off x="454023" y="825022"/>
            <a:ext cx="10325737" cy="3657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-22860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1pPr>
            <a:lvl2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2pPr>
            <a:lvl3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3pPr>
            <a:lvl4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4pPr>
            <a:lvl5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5pPr>
            <a:lvl6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6pPr>
            <a:lvl7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F5194F5F-C069-4006-AFE1-C493D47CFA7C}"/>
              </a:ext>
            </a:extLst>
          </p:cNvPr>
          <p:cNvSpPr/>
          <p:nvPr/>
        </p:nvSpPr>
        <p:spPr>
          <a:xfrm>
            <a:off x="8569819" y="1456451"/>
            <a:ext cx="239319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cs typeface="Effra"/>
              </a:rPr>
              <a:t>If the alarm </a:t>
            </a:r>
            <a:r>
              <a:rPr lang="en-US" sz="1800" b="1" dirty="0">
                <a:cs typeface="Effra"/>
              </a:rPr>
              <a:t>16 INF/DIA WEIGHT NOT ZERO </a:t>
            </a:r>
            <a:r>
              <a:rPr lang="en-US" sz="1800" dirty="0">
                <a:cs typeface="Effra"/>
              </a:rPr>
              <a:t>occurs during the system preparation, infusion bags have been hung on the INF/DIA scale prior to installing the lines. </a:t>
            </a:r>
          </a:p>
          <a:p>
            <a:endParaRPr lang="en-US" sz="1800" dirty="0">
              <a:cs typeface="Effra"/>
            </a:endParaRPr>
          </a:p>
          <a:p>
            <a:r>
              <a:rPr lang="en-US" sz="1800" dirty="0">
                <a:cs typeface="Effra"/>
              </a:rPr>
              <a:t>The scales must </a:t>
            </a:r>
            <a:r>
              <a:rPr lang="en-US" sz="1800" b="1" dirty="0">
                <a:cs typeface="Effra"/>
              </a:rPr>
              <a:t>not </a:t>
            </a:r>
            <a:r>
              <a:rPr lang="en-US" sz="1800" dirty="0">
                <a:cs typeface="Effra"/>
              </a:rPr>
              <a:t>have any weight on them on until the treatment mode has been selected</a:t>
            </a:r>
          </a:p>
          <a:p>
            <a:endParaRPr lang="en-US" sz="1800" dirty="0">
              <a:cs typeface="Effra"/>
            </a:endParaRPr>
          </a:p>
          <a:p>
            <a:r>
              <a:rPr lang="en-US" sz="1800" dirty="0">
                <a:cs typeface="Effra"/>
              </a:rPr>
              <a:t>Remove the bags, reset or turn off and on machine using white ‘on/off’ key</a:t>
            </a:r>
          </a:p>
          <a:p>
            <a:endParaRPr lang="en-US" sz="1800" dirty="0">
              <a:cs typeface="Effra"/>
            </a:endParaRPr>
          </a:p>
          <a:p>
            <a:endParaRPr lang="en-US" sz="1800" b="1" dirty="0">
              <a:solidFill>
                <a:schemeClr val="bg1"/>
              </a:solidFill>
              <a:cs typeface="Effra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813CBAB9-6FC8-4C46-A26E-AFE72763E6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Scale weights do not read zero</a:t>
            </a:r>
          </a:p>
        </p:txBody>
      </p:sp>
      <p:graphicFrame>
        <p:nvGraphicFramePr>
          <p:cNvPr id="15" name="Table 8">
            <a:extLst>
              <a:ext uri="{FF2B5EF4-FFF2-40B4-BE49-F238E27FC236}">
                <a16:creationId xmlns="" xmlns:a16="http://schemas.microsoft.com/office/drawing/2014/main" id="{9C5E1DEC-26A2-4D67-A1CB-4CCB7C5D9E5F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7543800"/>
          <a:ext cx="8135815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3954">
                  <a:extLst>
                    <a:ext uri="{9D8B030D-6E8A-4147-A177-3AD203B41FA5}">
                      <a16:colId xmlns="" xmlns:a16="http://schemas.microsoft.com/office/drawing/2014/main" val="2771919519"/>
                    </a:ext>
                  </a:extLst>
                </a:gridCol>
                <a:gridCol w="2033954">
                  <a:extLst>
                    <a:ext uri="{9D8B030D-6E8A-4147-A177-3AD203B41FA5}">
                      <a16:colId xmlns="" xmlns:a16="http://schemas.microsoft.com/office/drawing/2014/main" val="3664922226"/>
                    </a:ext>
                  </a:extLst>
                </a:gridCol>
                <a:gridCol w="2133601">
                  <a:extLst>
                    <a:ext uri="{9D8B030D-6E8A-4147-A177-3AD203B41FA5}">
                      <a16:colId xmlns="" xmlns:a16="http://schemas.microsoft.com/office/drawing/2014/main" val="2658158952"/>
                    </a:ext>
                  </a:extLst>
                </a:gridCol>
                <a:gridCol w="1934306">
                  <a:extLst>
                    <a:ext uri="{9D8B030D-6E8A-4147-A177-3AD203B41FA5}">
                      <a16:colId xmlns="" xmlns:a16="http://schemas.microsoft.com/office/drawing/2014/main" val="3942284258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Alarms Management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Common Alarms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Emergency Procedures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Trouble Shooting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48552488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BCB24EA2-FF65-49B1-B481-04D384909A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41" r="18241" b="8961"/>
          <a:stretch/>
        </p:blipFill>
        <p:spPr>
          <a:xfrm>
            <a:off x="434267" y="1227841"/>
            <a:ext cx="8135552" cy="559858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28F3E16-00C1-4092-B160-576C6DF44670}"/>
              </a:ext>
            </a:extLst>
          </p:cNvPr>
          <p:cNvSpPr txBox="1"/>
          <p:nvPr/>
        </p:nvSpPr>
        <p:spPr>
          <a:xfrm>
            <a:off x="3133875" y="1750212"/>
            <a:ext cx="5370045" cy="501805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800" b="1" dirty="0">
                <a:solidFill>
                  <a:srgbClr val="010203"/>
                </a:solidFill>
                <a:cs typeface="Effra"/>
              </a:rPr>
              <a:t> 16 INF/DIA WEIGHT NOT ZERO</a:t>
            </a:r>
          </a:p>
        </p:txBody>
      </p:sp>
    </p:spTree>
    <p:extLst>
      <p:ext uri="{BB962C8B-B14F-4D97-AF65-F5344CB8AC3E}">
        <p14:creationId xmlns:p14="http://schemas.microsoft.com/office/powerpoint/2010/main" val="137278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34D5700-9781-4A4B-91FB-6F56D3DABF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71A96-5C21-4548-8C12-CFAEB0705058}" type="slidenum">
              <a:rPr lang="it-IT" altLang="it-IT" smtClean="0"/>
              <a:pPr/>
              <a:t>26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3C5D55E-2187-46E9-8713-41F8F773F4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it-IT"/>
              <a:t>Alarms, Emergency Procedures and Trouble Shooting Resource| 05/2020</a:t>
            </a:r>
            <a:endParaRPr lang="it-IT" altLang="it-IT"/>
          </a:p>
        </p:txBody>
      </p:sp>
      <p:sp>
        <p:nvSpPr>
          <p:cNvPr id="13" name="Content Placeholder 12">
            <a:extLst>
              <a:ext uri="{FF2B5EF4-FFF2-40B4-BE49-F238E27FC236}">
                <a16:creationId xmlns="" xmlns:a16="http://schemas.microsoft.com/office/drawing/2014/main" id="{2E0F3645-351E-4F73-B629-B49393FB5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3281" y="1313411"/>
            <a:ext cx="6979920" cy="6174191"/>
          </a:xfrm>
          <a:solidFill>
            <a:schemeClr val="accent6"/>
          </a:solidFill>
        </p:spPr>
        <p:txBody>
          <a:bodyPr/>
          <a:lstStyle/>
          <a:p>
            <a:pPr marL="285750" indent="0">
              <a:buNone/>
            </a:pPr>
            <a:r>
              <a:rPr lang="en-US" sz="1800" dirty="0"/>
              <a:t>No one specific alarm</a:t>
            </a:r>
          </a:p>
          <a:p>
            <a:pPr marL="511175" indent="-225425">
              <a:buFont typeface="Wingdings" panose="05000000000000000000" pitchFamily="2" charset="2"/>
              <a:buChar char="§"/>
            </a:pPr>
            <a:r>
              <a:rPr lang="en-US" sz="1800" dirty="0"/>
              <a:t>Check circuit installation</a:t>
            </a:r>
          </a:p>
          <a:p>
            <a:pPr marL="511175" indent="-225425">
              <a:buFont typeface="Wingdings" panose="05000000000000000000" pitchFamily="2" charset="2"/>
              <a:buChar char="§"/>
            </a:pPr>
            <a:r>
              <a:rPr lang="en-US" sz="1800" dirty="0"/>
              <a:t>Check that the bags are properly positioned on their appropriate scales</a:t>
            </a:r>
          </a:p>
          <a:p>
            <a:pPr marL="511175" indent="-225425">
              <a:buFont typeface="Wingdings" panose="05000000000000000000" pitchFamily="2" charset="2"/>
              <a:buChar char="§"/>
            </a:pPr>
            <a:r>
              <a:rPr lang="en-US" sz="1800" dirty="0"/>
              <a:t>Check that the return line (venous) is properly positioned in the air sensor</a:t>
            </a:r>
          </a:p>
          <a:p>
            <a:pPr marL="511175" indent="-225425">
              <a:buFont typeface="Wingdings" panose="05000000000000000000" pitchFamily="2" charset="2"/>
              <a:buChar char="§"/>
            </a:pPr>
            <a:r>
              <a:rPr lang="en-US" sz="1800" dirty="0"/>
              <a:t>Check that the ultrafiltration line (effluent) is properly positioned in the BLD sensor</a:t>
            </a:r>
          </a:p>
          <a:p>
            <a:pPr marL="511175" indent="-225425">
              <a:buFont typeface="Wingdings" panose="05000000000000000000" pitchFamily="2" charset="2"/>
              <a:buChar char="§"/>
            </a:pPr>
            <a:r>
              <a:rPr lang="en-US" sz="1800" dirty="0"/>
              <a:t>Check for air bubbles in the section of line monitored by the BLD sensor</a:t>
            </a:r>
          </a:p>
          <a:p>
            <a:pPr marL="511175" indent="-225425">
              <a:buFont typeface="Wingdings" panose="05000000000000000000" pitchFamily="2" charset="2"/>
              <a:buChar char="§"/>
            </a:pPr>
            <a:r>
              <a:rPr lang="en-US" sz="1800" dirty="0"/>
              <a:t>Check pressure sensor functionality by slightly closing (manual clamping) sections of the circuit monitored by the sensors</a:t>
            </a:r>
          </a:p>
          <a:p>
            <a:pPr marL="511175" indent="-225425">
              <a:buFont typeface="Wingdings" panose="05000000000000000000" pitchFamily="2" charset="2"/>
              <a:buChar char="§"/>
            </a:pPr>
            <a:r>
              <a:rPr lang="en-US" sz="1800" dirty="0"/>
              <a:t>Check which test did not pass:</a:t>
            </a:r>
          </a:p>
          <a:p>
            <a:pPr marL="1036638" lvl="2" indent="-290513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E25205"/>
                </a:solidFill>
              </a:rPr>
              <a:t>Protection relay test</a:t>
            </a:r>
          </a:p>
          <a:p>
            <a:pPr marL="1036638" lvl="2" indent="-290513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E25205"/>
                </a:solidFill>
              </a:rPr>
              <a:t>Pressurization test </a:t>
            </a:r>
          </a:p>
          <a:p>
            <a:pPr marL="511175" indent="-225425">
              <a:buFont typeface="Wingdings" panose="05000000000000000000" pitchFamily="2" charset="2"/>
              <a:buChar char="§"/>
            </a:pPr>
            <a:r>
              <a:rPr lang="en-US" sz="1800" dirty="0"/>
              <a:t>Should the priming phase not complete, select </a:t>
            </a:r>
            <a:r>
              <a:rPr lang="en-US" sz="1800" b="1" dirty="0"/>
              <a:t>End Priming </a:t>
            </a:r>
            <a:r>
              <a:rPr lang="en-US" sz="1800" dirty="0"/>
              <a:t>and contact Technical services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F0409D21-7CCC-47C5-8E15-DA3223508441}"/>
              </a:ext>
            </a:extLst>
          </p:cNvPr>
          <p:cNvSpPr txBox="1">
            <a:spLocks/>
          </p:cNvSpPr>
          <p:nvPr/>
        </p:nvSpPr>
        <p:spPr>
          <a:xfrm>
            <a:off x="454025" y="422275"/>
            <a:ext cx="10058400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Possible priming alarm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="" xmlns:a16="http://schemas.microsoft.com/office/drawing/2014/main" id="{91E85E5C-82F2-47F1-A2A8-73201E5BABCC}"/>
              </a:ext>
            </a:extLst>
          </p:cNvPr>
          <p:cNvSpPr txBox="1">
            <a:spLocks/>
          </p:cNvSpPr>
          <p:nvPr/>
        </p:nvSpPr>
        <p:spPr>
          <a:xfrm>
            <a:off x="454023" y="825022"/>
            <a:ext cx="10325737" cy="3657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-22860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1pPr>
            <a:lvl2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2pPr>
            <a:lvl3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3pPr>
            <a:lvl4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4pPr>
            <a:lvl5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5pPr>
            <a:lvl6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6pPr>
            <a:lvl7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="" xmlns:a16="http://schemas.microsoft.com/office/drawing/2014/main" id="{38687917-D835-4447-AC93-A738B423B041}"/>
              </a:ext>
            </a:extLst>
          </p:cNvPr>
          <p:cNvSpPr txBox="1">
            <a:spLocks/>
          </p:cNvSpPr>
          <p:nvPr/>
        </p:nvSpPr>
        <p:spPr>
          <a:xfrm>
            <a:off x="454022" y="787400"/>
            <a:ext cx="10325737" cy="3657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-22860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1pPr>
            <a:lvl2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2pPr>
            <a:lvl3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3pPr>
            <a:lvl4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4pPr>
            <a:lvl5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5pPr>
            <a:lvl6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6pPr>
            <a:lvl7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Incomplete priming procedure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="" xmlns:a16="http://schemas.microsoft.com/office/drawing/2014/main" id="{A76AB6EE-A184-4003-9732-CE67A185A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16" y="2501018"/>
            <a:ext cx="2929257" cy="3732545"/>
          </a:xfrm>
          <a:prstGeom prst="rect">
            <a:avLst/>
          </a:prstGeom>
        </p:spPr>
      </p:pic>
      <p:graphicFrame>
        <p:nvGraphicFramePr>
          <p:cNvPr id="11" name="Table 8">
            <a:extLst>
              <a:ext uri="{FF2B5EF4-FFF2-40B4-BE49-F238E27FC236}">
                <a16:creationId xmlns="" xmlns:a16="http://schemas.microsoft.com/office/drawing/2014/main" id="{ED22F269-91D3-412F-AE5E-CDE945C6DC75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7543800"/>
          <a:ext cx="8135815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3954">
                  <a:extLst>
                    <a:ext uri="{9D8B030D-6E8A-4147-A177-3AD203B41FA5}">
                      <a16:colId xmlns="" xmlns:a16="http://schemas.microsoft.com/office/drawing/2014/main" val="2771919519"/>
                    </a:ext>
                  </a:extLst>
                </a:gridCol>
                <a:gridCol w="2033954">
                  <a:extLst>
                    <a:ext uri="{9D8B030D-6E8A-4147-A177-3AD203B41FA5}">
                      <a16:colId xmlns="" xmlns:a16="http://schemas.microsoft.com/office/drawing/2014/main" val="3664922226"/>
                    </a:ext>
                  </a:extLst>
                </a:gridCol>
                <a:gridCol w="2133601">
                  <a:extLst>
                    <a:ext uri="{9D8B030D-6E8A-4147-A177-3AD203B41FA5}">
                      <a16:colId xmlns="" xmlns:a16="http://schemas.microsoft.com/office/drawing/2014/main" val="2658158952"/>
                    </a:ext>
                  </a:extLst>
                </a:gridCol>
                <a:gridCol w="1934306">
                  <a:extLst>
                    <a:ext uri="{9D8B030D-6E8A-4147-A177-3AD203B41FA5}">
                      <a16:colId xmlns="" xmlns:a16="http://schemas.microsoft.com/office/drawing/2014/main" val="3942284258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Alarms Management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Common Alarms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Emergency Procedures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Trouble Shooting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48552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374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50392"/>
            <a:ext cx="9283700" cy="5257800"/>
          </a:xfrm>
        </p:spPr>
        <p:txBody>
          <a:bodyPr/>
          <a:lstStyle/>
          <a:p>
            <a:r>
              <a:rPr lang="en-US" sz="5200" dirty="0">
                <a:solidFill>
                  <a:schemeClr val="accent3"/>
                </a:solidFill>
              </a:rPr>
              <a:t>Disposables &amp; consumables </a:t>
            </a:r>
            <a:br>
              <a:rPr lang="en-US" sz="5200" dirty="0">
                <a:solidFill>
                  <a:schemeClr val="accent3"/>
                </a:solidFill>
              </a:rPr>
            </a:br>
            <a:endParaRPr lang="en-US" sz="52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597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EE18607-D36E-47E9-8B7F-65EF145C89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8E93D55-501D-46BB-A42F-9FFE898FC0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7B050B4A-1E52-43F4-AFEE-41C7C4326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90" y="255674"/>
            <a:ext cx="10498158" cy="271118"/>
          </a:xfrm>
        </p:spPr>
        <p:txBody>
          <a:bodyPr/>
          <a:lstStyle/>
          <a:p>
            <a:r>
              <a:rPr lang="en-US" dirty="0"/>
              <a:t>Carpediem™ system Disposables and Consumables 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83C5492-EAE5-4A96-A8F2-F04941B0C6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2590" y="671893"/>
            <a:ext cx="9933468" cy="429765"/>
          </a:xfrm>
        </p:spPr>
        <p:txBody>
          <a:bodyPr/>
          <a:lstStyle/>
          <a:p>
            <a:r>
              <a:rPr lang="en-US" dirty="0"/>
              <a:t>Carpediem™ Single-use kit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FC9B7DB-AFD8-4665-80C3-88545655C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413" y="1541049"/>
            <a:ext cx="3863285" cy="2773391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 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1800" dirty="0"/>
              <a:t>Carpediem™ Single-use Kit </a:t>
            </a:r>
            <a:endParaRPr lang="en-US" sz="1800" b="1" dirty="0"/>
          </a:p>
          <a:p>
            <a:pPr marL="0" indent="0">
              <a:spcAft>
                <a:spcPts val="0"/>
              </a:spcAft>
              <a:buNone/>
            </a:pPr>
            <a:r>
              <a:rPr lang="en-US" sz="1800" dirty="0"/>
              <a:t>Includes:  </a:t>
            </a:r>
          </a:p>
          <a:p>
            <a:pPr marL="0" indent="0">
              <a:spcAft>
                <a:spcPts val="0"/>
              </a:spcAft>
              <a:buNone/>
            </a:pPr>
            <a:endParaRPr lang="en-US" sz="1800" dirty="0"/>
          </a:p>
          <a:p>
            <a:pPr marL="625475" lvl="1" indent="-400050">
              <a:buFont typeface="+mj-lt"/>
              <a:buAutoNum type="alphaLcPeriod"/>
            </a:pPr>
            <a:r>
              <a:rPr lang="en-US" sz="1800" dirty="0"/>
              <a:t>Blood lines with attached dialyzer(filter)</a:t>
            </a:r>
          </a:p>
          <a:p>
            <a:pPr marL="860425" lvl="2" indent="53975">
              <a:buFont typeface="Wingdings" panose="05000000000000000000" pitchFamily="2" charset="2"/>
              <a:buChar char="§"/>
            </a:pPr>
            <a:r>
              <a:rPr lang="en-US" dirty="0"/>
              <a:t>HCD 015 model</a:t>
            </a:r>
          </a:p>
          <a:p>
            <a:pPr marL="860425" lvl="2" indent="53975">
              <a:buNone/>
            </a:pPr>
            <a:r>
              <a:rPr lang="en-US" dirty="0"/>
              <a:t>          or</a:t>
            </a:r>
          </a:p>
          <a:p>
            <a:pPr marL="860425" lvl="2" indent="53975">
              <a:buFont typeface="Wingdings" panose="05000000000000000000" pitchFamily="2" charset="2"/>
              <a:buChar char="§"/>
            </a:pPr>
            <a:r>
              <a:rPr lang="en-US" dirty="0"/>
              <a:t>HCD 025 model</a:t>
            </a:r>
          </a:p>
          <a:p>
            <a:pPr marL="625475" lvl="1" indent="-400050">
              <a:buFont typeface="+mj-lt"/>
              <a:buAutoNum type="alphaLcPeriod"/>
            </a:pPr>
            <a:r>
              <a:rPr lang="en-US" sz="1800" dirty="0">
                <a:cs typeface="Effra"/>
              </a:rPr>
              <a:t>3 X 3L sterile waste bags</a:t>
            </a:r>
            <a:endParaRPr lang="en-US" sz="1800" dirty="0"/>
          </a:p>
          <a:p>
            <a:pPr marL="625475" lvl="1" indent="-400050">
              <a:buFont typeface="+mj-lt"/>
              <a:buAutoNum type="alphaLcPeriod"/>
            </a:pPr>
            <a:r>
              <a:rPr lang="en-US" sz="1800" dirty="0"/>
              <a:t>1 X 10 mL Syringe </a:t>
            </a:r>
          </a:p>
          <a:p>
            <a:pPr marL="625475" lvl="1" indent="-400050">
              <a:buFont typeface="+mj-lt"/>
              <a:buAutoNum type="alphaLcPeriod"/>
            </a:pPr>
            <a:r>
              <a:rPr lang="en-US" sz="1800" dirty="0"/>
              <a:t>Single-use Kit IFU</a:t>
            </a:r>
          </a:p>
          <a:p>
            <a:pPr marL="625475" lvl="1" indent="-400050">
              <a:buFont typeface="+mj-lt"/>
              <a:buAutoNum type="alphaLcPeriod"/>
            </a:pPr>
            <a:r>
              <a:rPr lang="en-US" sz="1800" dirty="0"/>
              <a:t>Preassembled Device IFU</a:t>
            </a:r>
          </a:p>
          <a:p>
            <a:pPr marL="625475" lvl="1" indent="-400050">
              <a:buFont typeface="+mj-lt"/>
              <a:buAutoNum type="alphaLcPeriod"/>
            </a:pPr>
            <a:endParaRPr lang="en-US" sz="1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3109E685-2338-482E-A051-7E968210F3D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826606" y="1145466"/>
            <a:ext cx="4567237" cy="5623560"/>
          </a:xfrm>
        </p:spPr>
        <p:txBody>
          <a:bodyPr/>
          <a:lstStyle/>
          <a:p>
            <a:pPr marL="568325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4D9D194-658A-4CC2-A0C9-87C7369B1155}"/>
              </a:ext>
            </a:extLst>
          </p:cNvPr>
          <p:cNvSpPr/>
          <p:nvPr/>
        </p:nvSpPr>
        <p:spPr>
          <a:xfrm>
            <a:off x="3557239" y="1250357"/>
            <a:ext cx="7214839" cy="61961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dirty="0" err="1"/>
          </a:p>
        </p:txBody>
      </p:sp>
      <p:graphicFrame>
        <p:nvGraphicFramePr>
          <p:cNvPr id="24" name="Table 5">
            <a:extLst>
              <a:ext uri="{FF2B5EF4-FFF2-40B4-BE49-F238E27FC236}">
                <a16:creationId xmlns="" xmlns:a16="http://schemas.microsoft.com/office/drawing/2014/main" id="{B712B776-4A52-4F08-82B4-CAD25B0BB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773079"/>
              </p:ext>
            </p:extLst>
          </p:nvPr>
        </p:nvGraphicFramePr>
        <p:xfrm>
          <a:off x="895181" y="7546138"/>
          <a:ext cx="7097351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698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44698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07955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C2CD8B3-874B-4045-B525-F17820E83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919" y="3544973"/>
            <a:ext cx="6786292" cy="37623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06CE7AA-F4BC-4986-A447-B7065498D42E}"/>
              </a:ext>
            </a:extLst>
          </p:cNvPr>
          <p:cNvSpPr txBox="1"/>
          <p:nvPr/>
        </p:nvSpPr>
        <p:spPr>
          <a:xfrm>
            <a:off x="9622013" y="4345359"/>
            <a:ext cx="640632" cy="2877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200" dirty="0">
                <a:cs typeface="Effra"/>
              </a:rPr>
              <a:t>10 mL syringe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1452237D-FC94-4BDA-BCFB-CD408FFBE6C4}"/>
              </a:ext>
            </a:extLst>
          </p:cNvPr>
          <p:cNvSpPr txBox="1"/>
          <p:nvPr/>
        </p:nvSpPr>
        <p:spPr>
          <a:xfrm>
            <a:off x="7859333" y="3607504"/>
            <a:ext cx="1264409" cy="2877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200" dirty="0">
                <a:cs typeface="Effra"/>
              </a:rPr>
              <a:t>Dialyzer (filter)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="" xmlns:a16="http://schemas.microsoft.com/office/drawing/2014/main" id="{217D88B2-F906-4B5B-A765-2BE3B1046987}"/>
              </a:ext>
            </a:extLst>
          </p:cNvPr>
          <p:cNvCxnSpPr>
            <a:cxnSpLocks/>
          </p:cNvCxnSpPr>
          <p:nvPr/>
        </p:nvCxnSpPr>
        <p:spPr>
          <a:xfrm flipH="1">
            <a:off x="9377729" y="4589824"/>
            <a:ext cx="194498" cy="90039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="" xmlns:a16="http://schemas.microsoft.com/office/drawing/2014/main" id="{0995F8E9-CD68-4243-9219-4605236157D0}"/>
              </a:ext>
            </a:extLst>
          </p:cNvPr>
          <p:cNvCxnSpPr>
            <a:cxnSpLocks/>
          </p:cNvCxnSpPr>
          <p:nvPr/>
        </p:nvCxnSpPr>
        <p:spPr>
          <a:xfrm>
            <a:off x="8359298" y="3824007"/>
            <a:ext cx="0" cy="150661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503B62E-6780-40B7-A0A9-BFEF606C47D2}"/>
              </a:ext>
            </a:extLst>
          </p:cNvPr>
          <p:cNvSpPr txBox="1"/>
          <p:nvPr/>
        </p:nvSpPr>
        <p:spPr>
          <a:xfrm>
            <a:off x="4304193" y="6927481"/>
            <a:ext cx="826165" cy="1623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200" dirty="0">
                <a:cs typeface="Effra"/>
              </a:rPr>
              <a:t>Waste bags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DDA08229-79EA-47C9-9D6D-641745A52198}"/>
              </a:ext>
            </a:extLst>
          </p:cNvPr>
          <p:cNvCxnSpPr>
            <a:cxnSpLocks/>
          </p:cNvCxnSpPr>
          <p:nvPr/>
        </p:nvCxnSpPr>
        <p:spPr>
          <a:xfrm flipV="1">
            <a:off x="5059305" y="6814777"/>
            <a:ext cx="440039" cy="225906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="" xmlns:a16="http://schemas.microsoft.com/office/drawing/2014/main" id="{591FE917-2960-4918-A589-225593506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1731" y="1406831"/>
            <a:ext cx="1789121" cy="194078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C15F9131-C7D7-4937-9326-A1DB24AB20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2583" y="1406830"/>
            <a:ext cx="2727168" cy="194808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7D2162A-B3AB-4230-9A56-9F8912DC7666}"/>
              </a:ext>
            </a:extLst>
          </p:cNvPr>
          <p:cNvSpPr txBox="1"/>
          <p:nvPr/>
        </p:nvSpPr>
        <p:spPr>
          <a:xfrm>
            <a:off x="5900249" y="1535041"/>
            <a:ext cx="1264409" cy="1623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100" dirty="0">
                <a:cs typeface="Effra"/>
              </a:rPr>
              <a:t>IFUs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65A7991D-4B50-4F57-9892-79437F392EE2}"/>
              </a:ext>
            </a:extLst>
          </p:cNvPr>
          <p:cNvCxnSpPr>
            <a:cxnSpLocks/>
          </p:cNvCxnSpPr>
          <p:nvPr/>
        </p:nvCxnSpPr>
        <p:spPr>
          <a:xfrm>
            <a:off x="5980407" y="1747816"/>
            <a:ext cx="286238" cy="400535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6B913F1-C935-4798-83E1-E5AE519AB86E}"/>
              </a:ext>
            </a:extLst>
          </p:cNvPr>
          <p:cNvSpPr txBox="1"/>
          <p:nvPr/>
        </p:nvSpPr>
        <p:spPr>
          <a:xfrm>
            <a:off x="7674172" y="2159534"/>
            <a:ext cx="1166169" cy="4567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200" dirty="0">
                <a:cs typeface="Effra"/>
              </a:rPr>
              <a:t>Carpediem™ Single-Use </a:t>
            </a:r>
          </a:p>
          <a:p>
            <a:pPr>
              <a:lnSpc>
                <a:spcPts val="1900"/>
              </a:lnSpc>
            </a:pPr>
            <a:r>
              <a:rPr lang="en-US" sz="1200" dirty="0">
                <a:cs typeface="Effra"/>
              </a:rPr>
              <a:t>kit packaging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501C9C0-7EF1-4CB6-B6D4-8EDBA94B6044}"/>
              </a:ext>
            </a:extLst>
          </p:cNvPr>
          <p:cNvSpPr txBox="1"/>
          <p:nvPr/>
        </p:nvSpPr>
        <p:spPr>
          <a:xfrm>
            <a:off x="9480312" y="2460837"/>
            <a:ext cx="1015511" cy="3109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100" dirty="0">
                <a:cs typeface="Effra"/>
              </a:rPr>
              <a:t>‘PRE’, ‘POST’ and ‘DIA’  labels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D414FC12-1D57-4EFA-ABC7-36F9A515371F}"/>
              </a:ext>
            </a:extLst>
          </p:cNvPr>
          <p:cNvSpPr txBox="1"/>
          <p:nvPr/>
        </p:nvSpPr>
        <p:spPr>
          <a:xfrm>
            <a:off x="6434709" y="4679863"/>
            <a:ext cx="514324" cy="2427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100" dirty="0">
                <a:cs typeface="Effra"/>
              </a:rPr>
              <a:t>labels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="" xmlns:a16="http://schemas.microsoft.com/office/drawing/2014/main" id="{D4AE6727-F62B-475B-98FB-02E12E8CE9AE}"/>
              </a:ext>
            </a:extLst>
          </p:cNvPr>
          <p:cNvCxnSpPr>
            <a:cxnSpLocks/>
          </p:cNvCxnSpPr>
          <p:nvPr/>
        </p:nvCxnSpPr>
        <p:spPr>
          <a:xfrm flipV="1">
            <a:off x="6792556" y="4437011"/>
            <a:ext cx="224521" cy="354668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="" xmlns:a16="http://schemas.microsoft.com/office/drawing/2014/main" id="{33C9D817-5633-4484-BC22-B9611806901B}"/>
              </a:ext>
            </a:extLst>
          </p:cNvPr>
          <p:cNvCxnSpPr>
            <a:cxnSpLocks/>
          </p:cNvCxnSpPr>
          <p:nvPr/>
        </p:nvCxnSpPr>
        <p:spPr>
          <a:xfrm flipV="1">
            <a:off x="6792556" y="4695226"/>
            <a:ext cx="224521" cy="96452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07FE21DB-40C5-4A62-8DE7-41A27F6E9B88}"/>
              </a:ext>
            </a:extLst>
          </p:cNvPr>
          <p:cNvSpPr txBox="1"/>
          <p:nvPr/>
        </p:nvSpPr>
        <p:spPr>
          <a:xfrm>
            <a:off x="8867421" y="5049912"/>
            <a:ext cx="514324" cy="20531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100" dirty="0">
                <a:cs typeface="Effra"/>
              </a:rPr>
              <a:t>label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="" xmlns:a16="http://schemas.microsoft.com/office/drawing/2014/main" id="{2F0C769B-C28B-41D5-B683-2A2CA20D3394}"/>
              </a:ext>
            </a:extLst>
          </p:cNvPr>
          <p:cNvCxnSpPr>
            <a:cxnSpLocks/>
          </p:cNvCxnSpPr>
          <p:nvPr/>
        </p:nvCxnSpPr>
        <p:spPr>
          <a:xfrm flipH="1">
            <a:off x="8576195" y="5172592"/>
            <a:ext cx="264146" cy="80603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4" name="Picture 73">
            <a:extLst>
              <a:ext uri="{FF2B5EF4-FFF2-40B4-BE49-F238E27FC236}">
                <a16:creationId xmlns="" xmlns:a16="http://schemas.microsoft.com/office/drawing/2014/main" id="{B198CD16-2D02-4D5F-89E1-6EC36187B2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1558" y="1424792"/>
            <a:ext cx="2049045" cy="194546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6D94E182-1297-4589-AB0E-74E527CBA21D}"/>
              </a:ext>
            </a:extLst>
          </p:cNvPr>
          <p:cNvSpPr txBox="1"/>
          <p:nvPr/>
        </p:nvSpPr>
        <p:spPr>
          <a:xfrm>
            <a:off x="3809134" y="1540138"/>
            <a:ext cx="1793424" cy="288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200" dirty="0">
                <a:cs typeface="Effra"/>
              </a:rPr>
              <a:t>Carpediem™ Single-Use kit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8CA6C31C-E096-408B-8107-0C26F5BCF09E}"/>
              </a:ext>
            </a:extLst>
          </p:cNvPr>
          <p:cNvSpPr txBox="1"/>
          <p:nvPr/>
        </p:nvSpPr>
        <p:spPr>
          <a:xfrm>
            <a:off x="8755138" y="6881841"/>
            <a:ext cx="1121505" cy="2877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200" dirty="0">
                <a:cs typeface="Effra"/>
              </a:rPr>
              <a:t>Venous chamber</a:t>
            </a: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="" xmlns:a16="http://schemas.microsoft.com/office/drawing/2014/main" id="{D7514835-19FA-4539-80D3-4C1A89435214}"/>
              </a:ext>
            </a:extLst>
          </p:cNvPr>
          <p:cNvCxnSpPr>
            <a:cxnSpLocks/>
          </p:cNvCxnSpPr>
          <p:nvPr/>
        </p:nvCxnSpPr>
        <p:spPr>
          <a:xfrm flipV="1">
            <a:off x="9123742" y="6357567"/>
            <a:ext cx="2" cy="524274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67BE3C03-6AD8-4AAE-9475-CE2F22DBD5C3}"/>
              </a:ext>
            </a:extLst>
          </p:cNvPr>
          <p:cNvSpPr txBox="1"/>
          <p:nvPr/>
        </p:nvSpPr>
        <p:spPr>
          <a:xfrm>
            <a:off x="5676978" y="6955735"/>
            <a:ext cx="1154956" cy="2734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200" dirty="0">
                <a:cs typeface="Effra"/>
              </a:rPr>
              <a:t>Pressure dome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666FFE4D-663C-4F26-93CE-6E69551C88AB}"/>
              </a:ext>
            </a:extLst>
          </p:cNvPr>
          <p:cNvSpPr txBox="1"/>
          <p:nvPr/>
        </p:nvSpPr>
        <p:spPr>
          <a:xfrm>
            <a:off x="9460551" y="6137335"/>
            <a:ext cx="994660" cy="3109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200" dirty="0">
                <a:cs typeface="Effra"/>
              </a:rPr>
              <a:t>Pressure dome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="" xmlns:a16="http://schemas.microsoft.com/office/drawing/2014/main" id="{2781007D-3707-4972-B3F8-922A93F49BFE}"/>
              </a:ext>
            </a:extLst>
          </p:cNvPr>
          <p:cNvSpPr txBox="1"/>
          <p:nvPr/>
        </p:nvSpPr>
        <p:spPr>
          <a:xfrm>
            <a:off x="3829773" y="4778770"/>
            <a:ext cx="640632" cy="28771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1200" dirty="0">
                <a:cs typeface="Effra"/>
              </a:rPr>
              <a:t>Pressure dome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="" xmlns:a16="http://schemas.microsoft.com/office/drawing/2014/main" id="{AB668DD7-20BA-403C-A097-22A8A3B3E6C3}"/>
              </a:ext>
            </a:extLst>
          </p:cNvPr>
          <p:cNvCxnSpPr>
            <a:cxnSpLocks/>
          </p:cNvCxnSpPr>
          <p:nvPr/>
        </p:nvCxnSpPr>
        <p:spPr>
          <a:xfrm flipH="1" flipV="1">
            <a:off x="5933992" y="6278829"/>
            <a:ext cx="261600" cy="646670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="" xmlns:a16="http://schemas.microsoft.com/office/drawing/2014/main" id="{926CFE5A-5F29-4511-9B4D-E3D4EC178692}"/>
              </a:ext>
            </a:extLst>
          </p:cNvPr>
          <p:cNvCxnSpPr>
            <a:stCxn id="104" idx="3"/>
          </p:cNvCxnSpPr>
          <p:nvPr/>
        </p:nvCxnSpPr>
        <p:spPr>
          <a:xfrm>
            <a:off x="4470405" y="4922628"/>
            <a:ext cx="659953" cy="0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="" xmlns:a16="http://schemas.microsoft.com/office/drawing/2014/main" id="{7F661DDE-30D7-4163-A960-E1FE1F801442}"/>
              </a:ext>
            </a:extLst>
          </p:cNvPr>
          <p:cNvCxnSpPr>
            <a:cxnSpLocks/>
          </p:cNvCxnSpPr>
          <p:nvPr/>
        </p:nvCxnSpPr>
        <p:spPr>
          <a:xfrm flipH="1" flipV="1">
            <a:off x="9474978" y="5608522"/>
            <a:ext cx="111313" cy="575603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1857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66F6224A-483B-4CBC-A5B0-E48465D654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EB9CEDBF-6C5D-4237-A915-7031E12EB4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C1109F6D-6AF8-4D14-AA3F-CFC029B3D7DE}"/>
              </a:ext>
            </a:extLst>
          </p:cNvPr>
          <p:cNvGrpSpPr/>
          <p:nvPr/>
        </p:nvGrpSpPr>
        <p:grpSpPr>
          <a:xfrm>
            <a:off x="454023" y="1524465"/>
            <a:ext cx="10058402" cy="5660735"/>
            <a:chOff x="96607" y="993034"/>
            <a:chExt cx="10118838" cy="4668214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43263295-48BF-4A28-AF69-A65D1C3713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00" t="22700" r="9400" b="18150"/>
            <a:stretch/>
          </p:blipFill>
          <p:spPr>
            <a:xfrm>
              <a:off x="967036" y="1254644"/>
              <a:ext cx="8352928" cy="3744417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="" xmlns:a16="http://schemas.microsoft.com/office/drawing/2014/main" id="{50C943E7-A121-4F31-9DC8-4DE71A3BC5BC}"/>
                </a:ext>
              </a:extLst>
            </p:cNvPr>
            <p:cNvCxnSpPr>
              <a:cxnSpLocks/>
            </p:cNvCxnSpPr>
            <p:nvPr/>
          </p:nvCxnSpPr>
          <p:spPr>
            <a:xfrm>
              <a:off x="580666" y="3413862"/>
              <a:ext cx="530386" cy="22445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="" xmlns:a16="http://schemas.microsoft.com/office/drawing/2014/main" id="{D83758A9-E7B1-4C36-897D-550D091FAECB}"/>
                </a:ext>
              </a:extLst>
            </p:cNvPr>
            <p:cNvCxnSpPr>
              <a:cxnSpLocks/>
            </p:cNvCxnSpPr>
            <p:nvPr/>
          </p:nvCxnSpPr>
          <p:spPr>
            <a:xfrm>
              <a:off x="1111052" y="1326652"/>
              <a:ext cx="343725" cy="3452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6346C83F-C3A8-4D85-B87B-098E83EA8B4D}"/>
                </a:ext>
              </a:extLst>
            </p:cNvPr>
            <p:cNvSpPr txBox="1"/>
            <p:nvPr/>
          </p:nvSpPr>
          <p:spPr>
            <a:xfrm>
              <a:off x="96607" y="2891665"/>
              <a:ext cx="1332148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400"/>
                <a:t>Arterial line sampling port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601F4E1B-86CF-45E7-BB83-646B0D4EB0F2}"/>
                </a:ext>
              </a:extLst>
            </p:cNvPr>
            <p:cNvSpPr txBox="1"/>
            <p:nvPr/>
          </p:nvSpPr>
          <p:spPr>
            <a:xfrm>
              <a:off x="234800" y="993034"/>
              <a:ext cx="11939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Arterial line </a:t>
              </a:r>
              <a:r>
                <a:rPr lang="en-GB" sz="1400" dirty="0" err="1"/>
                <a:t>Luer</a:t>
              </a:r>
              <a:r>
                <a:rPr lang="en-GB" sz="1400" dirty="0"/>
                <a:t>-lock </a:t>
              </a:r>
              <a:endParaRPr lang="en-US" sz="1400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="" xmlns:a16="http://schemas.microsoft.com/office/drawing/2014/main" id="{5D2D5A5C-57CC-40D1-9D5B-B3999B9F17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47156" y="1326652"/>
              <a:ext cx="432049" cy="3452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1653D167-108E-4D0E-8126-6FA560C00D92}"/>
                </a:ext>
              </a:extLst>
            </p:cNvPr>
            <p:cNvSpPr txBox="1"/>
            <p:nvPr/>
          </p:nvSpPr>
          <p:spPr>
            <a:xfrm>
              <a:off x="1815125" y="1024969"/>
              <a:ext cx="2679918" cy="285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Effluent line </a:t>
              </a:r>
              <a:r>
                <a:rPr lang="en-GB" sz="1400" dirty="0" err="1"/>
                <a:t>Luer</a:t>
              </a:r>
              <a:r>
                <a:rPr lang="en-GB" sz="1400" dirty="0"/>
                <a:t>-lock </a:t>
              </a:r>
              <a:endParaRPr lang="en-US" sz="1400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="" xmlns:a16="http://schemas.microsoft.com/office/drawing/2014/main" id="{A022622B-41FC-47C2-888B-865FE0E4B2B9}"/>
                </a:ext>
              </a:extLst>
            </p:cNvPr>
            <p:cNvCxnSpPr>
              <a:cxnSpLocks/>
            </p:cNvCxnSpPr>
            <p:nvPr/>
          </p:nvCxnSpPr>
          <p:spPr>
            <a:xfrm>
              <a:off x="3952072" y="1797560"/>
              <a:ext cx="0" cy="2750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="" xmlns:a16="http://schemas.microsoft.com/office/drawing/2014/main" id="{D8652888-5153-457E-A630-660560B8D50E}"/>
                </a:ext>
              </a:extLst>
            </p:cNvPr>
            <p:cNvCxnSpPr>
              <a:cxnSpLocks/>
            </p:cNvCxnSpPr>
            <p:nvPr/>
          </p:nvCxnSpPr>
          <p:spPr>
            <a:xfrm>
              <a:off x="2749257" y="2061986"/>
              <a:ext cx="125888" cy="5693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03ADC46E-23E9-4BC2-8C89-6732F3C785CD}"/>
                </a:ext>
              </a:extLst>
            </p:cNvPr>
            <p:cNvSpPr txBox="1"/>
            <p:nvPr/>
          </p:nvSpPr>
          <p:spPr>
            <a:xfrm>
              <a:off x="2246733" y="1758839"/>
              <a:ext cx="1152334" cy="285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Effluent line</a:t>
              </a:r>
              <a:endParaRPr lang="en-US" sz="14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D08DC93C-564C-4490-8E99-FE41CA6569FA}"/>
                </a:ext>
              </a:extLst>
            </p:cNvPr>
            <p:cNvSpPr txBox="1"/>
            <p:nvPr/>
          </p:nvSpPr>
          <p:spPr>
            <a:xfrm>
              <a:off x="3419373" y="1312322"/>
              <a:ext cx="1609627" cy="485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Effluent pump segment</a:t>
              </a:r>
              <a:endParaRPr lang="en-US" sz="1400" dirty="0"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="" xmlns:a16="http://schemas.microsoft.com/office/drawing/2014/main" id="{A341B90F-B79D-40A8-B58B-468EEE4D01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86873" y="1346064"/>
              <a:ext cx="249145" cy="59854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BAFE8680-F2E1-4C13-B5A2-DE803F7DCA9D}"/>
                </a:ext>
              </a:extLst>
            </p:cNvPr>
            <p:cNvSpPr txBox="1"/>
            <p:nvPr/>
          </p:nvSpPr>
          <p:spPr>
            <a:xfrm>
              <a:off x="6166278" y="1002772"/>
              <a:ext cx="21938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Venous pressure dome</a:t>
              </a:r>
              <a:endParaRPr lang="en-US" sz="1400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="" xmlns:a16="http://schemas.microsoft.com/office/drawing/2014/main" id="{1E7E172A-80D2-4148-B742-24E97AAD8721}"/>
                </a:ext>
              </a:extLst>
            </p:cNvPr>
            <p:cNvCxnSpPr>
              <a:cxnSpLocks/>
            </p:cNvCxnSpPr>
            <p:nvPr/>
          </p:nvCxnSpPr>
          <p:spPr>
            <a:xfrm>
              <a:off x="8626068" y="2631310"/>
              <a:ext cx="191412" cy="2597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33784560-AFC1-4D8A-8965-BC6BA1BC4661}"/>
                </a:ext>
              </a:extLst>
            </p:cNvPr>
            <p:cNvSpPr txBox="1"/>
            <p:nvPr/>
          </p:nvSpPr>
          <p:spPr>
            <a:xfrm>
              <a:off x="7380525" y="2221557"/>
              <a:ext cx="14518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400" dirty="0"/>
                <a:t>Infusion/dialysis line </a:t>
              </a:r>
              <a:r>
                <a:rPr lang="en-US" sz="1400" dirty="0" err="1"/>
                <a:t>Luer</a:t>
              </a:r>
              <a:r>
                <a:rPr lang="en-US" sz="1400" dirty="0"/>
                <a:t>-lock 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="" xmlns:a16="http://schemas.microsoft.com/office/drawing/2014/main" id="{05F33885-1B8A-4ABC-8DAA-DE8559D0AF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79804" y="4134964"/>
              <a:ext cx="1" cy="2880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C13D9120-294E-42B0-90F5-8962CC5D716B}"/>
                </a:ext>
              </a:extLst>
            </p:cNvPr>
            <p:cNvSpPr txBox="1"/>
            <p:nvPr/>
          </p:nvSpPr>
          <p:spPr>
            <a:xfrm>
              <a:off x="7159724" y="3649727"/>
              <a:ext cx="1466344" cy="485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Infusion/dialysis pump segment</a:t>
              </a:r>
              <a:endParaRPr lang="en-US" sz="1400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="" xmlns:a16="http://schemas.microsoft.com/office/drawing/2014/main" id="{03478F51-ACC9-4BBE-A26A-C2E97CE08E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84103" y="3153274"/>
              <a:ext cx="555795" cy="17973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D4ACA216-3390-4D57-9DAF-42C600B1A6FB}"/>
                </a:ext>
              </a:extLst>
            </p:cNvPr>
            <p:cNvSpPr txBox="1"/>
            <p:nvPr/>
          </p:nvSpPr>
          <p:spPr>
            <a:xfrm>
              <a:off x="6939898" y="3179115"/>
              <a:ext cx="16096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Venous chamber</a:t>
              </a:r>
              <a:endParaRPr lang="en-US" sz="1400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="" xmlns:a16="http://schemas.microsoft.com/office/drawing/2014/main" id="{B6736392-0A77-40C3-B7DA-BD924BB54F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08075" y="1896113"/>
              <a:ext cx="270439" cy="3722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200BCD63-3DFF-4D32-8B67-F3A82D785159}"/>
                </a:ext>
              </a:extLst>
            </p:cNvPr>
            <p:cNvSpPr txBox="1"/>
            <p:nvPr/>
          </p:nvSpPr>
          <p:spPr>
            <a:xfrm>
              <a:off x="7159724" y="1507899"/>
              <a:ext cx="16096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400" dirty="0"/>
                <a:t>Venous return line sampling port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="" xmlns:a16="http://schemas.microsoft.com/office/drawing/2014/main" id="{9C11A7AB-8A35-4C0A-AC9F-7187F3ABF7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26960" y="2381061"/>
              <a:ext cx="294141" cy="36926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="" xmlns:a16="http://schemas.microsoft.com/office/drawing/2014/main" id="{ADA58654-E0AB-4C5A-9DCB-0F51145D5D5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04432" y="4943150"/>
              <a:ext cx="1" cy="4153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C23B08D8-2205-43DB-BCA8-75A63BE83A20}"/>
                </a:ext>
              </a:extLst>
            </p:cNvPr>
            <p:cNvSpPr txBox="1"/>
            <p:nvPr/>
          </p:nvSpPr>
          <p:spPr>
            <a:xfrm>
              <a:off x="9070818" y="1896113"/>
              <a:ext cx="11446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Venous line </a:t>
              </a:r>
              <a:r>
                <a:rPr lang="en-GB" sz="1400" dirty="0" err="1"/>
                <a:t>Luer</a:t>
              </a:r>
              <a:r>
                <a:rPr lang="en-GB" sz="1400" dirty="0"/>
                <a:t>-lock </a:t>
              </a:r>
              <a:endParaRPr lang="en-US" sz="14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10772D76-CA5C-4DAB-84F1-4042A78F699A}"/>
                </a:ext>
              </a:extLst>
            </p:cNvPr>
            <p:cNvSpPr txBox="1"/>
            <p:nvPr/>
          </p:nvSpPr>
          <p:spPr>
            <a:xfrm>
              <a:off x="7054685" y="5375814"/>
              <a:ext cx="1890475" cy="285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Venous return line</a:t>
              </a:r>
              <a:endParaRPr lang="en-US" sz="1400" dirty="0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="" xmlns:a16="http://schemas.microsoft.com/office/drawing/2014/main" id="{D166CE81-076F-4FFD-9694-5B475B1406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99273" y="4481000"/>
              <a:ext cx="549984" cy="3889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="" xmlns:a16="http://schemas.microsoft.com/office/drawing/2014/main" id="{925B942C-E77F-4700-AB88-02CC670AA2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03340" y="4481000"/>
              <a:ext cx="0" cy="42683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="" xmlns:a16="http://schemas.microsoft.com/office/drawing/2014/main" id="{0E831916-18C8-4F98-BA52-FD74A01489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11452" y="4564953"/>
              <a:ext cx="359750" cy="3416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D548CE8D-BD67-4805-9A3B-17BCB6DD7D0E}"/>
                </a:ext>
              </a:extLst>
            </p:cNvPr>
            <p:cNvSpPr txBox="1"/>
            <p:nvPr/>
          </p:nvSpPr>
          <p:spPr>
            <a:xfrm>
              <a:off x="2681763" y="4979303"/>
              <a:ext cx="18724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Blood pump segment</a:t>
              </a:r>
              <a:endParaRPr lang="en-US" sz="14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BC7CB3AA-8736-4B6E-9870-DF0D96125546}"/>
                </a:ext>
              </a:extLst>
            </p:cNvPr>
            <p:cNvSpPr txBox="1"/>
            <p:nvPr/>
          </p:nvSpPr>
          <p:spPr>
            <a:xfrm>
              <a:off x="308512" y="4832065"/>
              <a:ext cx="19838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Arterial pressure dome</a:t>
              </a:r>
              <a:endParaRPr lang="en-US" sz="1400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00E36DF8-B61F-4551-9C1C-DFABEBA0AC35}"/>
                </a:ext>
              </a:extLst>
            </p:cNvPr>
            <p:cNvSpPr txBox="1"/>
            <p:nvPr/>
          </p:nvSpPr>
          <p:spPr>
            <a:xfrm>
              <a:off x="4948633" y="4893258"/>
              <a:ext cx="15402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Pre-filter pressure dome</a:t>
              </a:r>
              <a:endParaRPr lang="en-US" sz="1400" dirty="0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="" xmlns:a16="http://schemas.microsoft.com/office/drawing/2014/main" id="{DDB5EF68-4809-4FAC-8D0D-27E012EF1316}"/>
                </a:ext>
              </a:extLst>
            </p:cNvPr>
            <p:cNvCxnSpPr>
              <a:cxnSpLocks/>
            </p:cNvCxnSpPr>
            <p:nvPr/>
          </p:nvCxnSpPr>
          <p:spPr>
            <a:xfrm>
              <a:off x="4342096" y="2818139"/>
              <a:ext cx="486908" cy="984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E1ACC973-E800-4E0C-A412-F1E9CE5808BC}"/>
                </a:ext>
              </a:extLst>
            </p:cNvPr>
            <p:cNvSpPr txBox="1"/>
            <p:nvPr/>
          </p:nvSpPr>
          <p:spPr>
            <a:xfrm>
              <a:off x="3745574" y="2609818"/>
              <a:ext cx="774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Filter</a:t>
              </a:r>
              <a:endParaRPr lang="en-US" sz="1400" dirty="0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="" xmlns:a16="http://schemas.microsoft.com/office/drawing/2014/main" id="{2090C910-D2A9-4686-B2EB-6060630FBE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6513" y="3926944"/>
              <a:ext cx="291167" cy="6345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="" xmlns:a16="http://schemas.microsoft.com/office/drawing/2014/main" id="{435C9D2F-B077-4108-911B-4E4C5BAC7C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7769" y="3256307"/>
              <a:ext cx="306268" cy="564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860E51A8-2D42-4483-9051-0CEB33704E3C}"/>
                </a:ext>
              </a:extLst>
            </p:cNvPr>
            <p:cNvSpPr txBox="1"/>
            <p:nvPr/>
          </p:nvSpPr>
          <p:spPr>
            <a:xfrm>
              <a:off x="3099685" y="3272919"/>
              <a:ext cx="13763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dirty="0"/>
                <a:t>Heparin pump line </a:t>
              </a:r>
              <a:r>
                <a:rPr lang="en-GB" sz="1400" dirty="0" err="1"/>
                <a:t>Luer</a:t>
              </a:r>
              <a:r>
                <a:rPr lang="en-GB" sz="1400" dirty="0"/>
                <a:t>-lock </a:t>
              </a:r>
              <a:endParaRPr lang="en-US" sz="1400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0BE5D2BB-7FEC-45B1-B8F8-6555D87C0526}"/>
                </a:ext>
              </a:extLst>
            </p:cNvPr>
            <p:cNvSpPr txBox="1"/>
            <p:nvPr/>
          </p:nvSpPr>
          <p:spPr>
            <a:xfrm>
              <a:off x="3088443" y="3873460"/>
              <a:ext cx="1436795" cy="285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1400" dirty="0"/>
                <a:t>Heparin line</a:t>
              </a:r>
            </a:p>
          </p:txBody>
        </p:sp>
      </p:grpSp>
      <p:sp>
        <p:nvSpPr>
          <p:cNvPr id="43" name="Text Placeholder 4">
            <a:extLst>
              <a:ext uri="{FF2B5EF4-FFF2-40B4-BE49-F238E27FC236}">
                <a16:creationId xmlns="" xmlns:a16="http://schemas.microsoft.com/office/drawing/2014/main" id="{D7D81AEA-2E4E-42F6-9041-C8EDB3495713}"/>
              </a:ext>
            </a:extLst>
          </p:cNvPr>
          <p:cNvSpPr txBox="1">
            <a:spLocks/>
          </p:cNvSpPr>
          <p:nvPr/>
        </p:nvSpPr>
        <p:spPr>
          <a:xfrm>
            <a:off x="198943" y="572280"/>
            <a:ext cx="10064751" cy="365760"/>
          </a:xfrm>
          <a:prstGeom prst="rect">
            <a:avLst/>
          </a:prstGeom>
        </p:spPr>
        <p:txBody>
          <a:bodyPr/>
          <a:lstStyle>
            <a:lvl1pPr marL="2286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44588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 baseline="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5pPr>
            <a:lvl6pPr marL="1370013" indent="-225425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6pPr>
            <a:lvl7pPr marL="1597025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  <a:latin typeface="Effra" panose="020B0603020203020204"/>
              </a:rPr>
              <a:t>PREASSEMBLED BLOOD LINE SCHEMATIC    </a:t>
            </a:r>
          </a:p>
        </p:txBody>
      </p:sp>
      <p:sp>
        <p:nvSpPr>
          <p:cNvPr id="45" name="Title 3">
            <a:extLst>
              <a:ext uri="{FF2B5EF4-FFF2-40B4-BE49-F238E27FC236}">
                <a16:creationId xmlns="" xmlns:a16="http://schemas.microsoft.com/office/drawing/2014/main" id="{ACE3EE01-B93E-4C5F-9F6A-693B928B4F4A}"/>
              </a:ext>
            </a:extLst>
          </p:cNvPr>
          <p:cNvSpPr txBox="1">
            <a:spLocks/>
          </p:cNvSpPr>
          <p:nvPr/>
        </p:nvSpPr>
        <p:spPr>
          <a:xfrm>
            <a:off x="208697" y="253767"/>
            <a:ext cx="10764103" cy="365760"/>
          </a:xfrm>
          <a:prstGeom prst="rect">
            <a:avLst/>
          </a:prstGeom>
        </p:spPr>
        <p:txBody>
          <a:bodyPr/>
          <a:lstStyle>
            <a:lvl1pPr algn="l" defTabSz="548457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system Disposables and Consumables   </a:t>
            </a:r>
          </a:p>
        </p:txBody>
      </p:sp>
      <p:graphicFrame>
        <p:nvGraphicFramePr>
          <p:cNvPr id="47" name="Table 5">
            <a:extLst>
              <a:ext uri="{FF2B5EF4-FFF2-40B4-BE49-F238E27FC236}">
                <a16:creationId xmlns="" xmlns:a16="http://schemas.microsoft.com/office/drawing/2014/main" id="{4B2E3AB6-8F80-4179-A9BE-E8D48DCCE7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348493"/>
              </p:ext>
            </p:extLst>
          </p:nvPr>
        </p:nvGraphicFramePr>
        <p:xfrm>
          <a:off x="895182" y="7546138"/>
          <a:ext cx="710863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268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48268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2103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5EF34311-B75D-4313-ADB5-7E364F342525}"/>
              </a:ext>
            </a:extLst>
          </p:cNvPr>
          <p:cNvSpPr txBox="1"/>
          <p:nvPr/>
        </p:nvSpPr>
        <p:spPr>
          <a:xfrm>
            <a:off x="5962039" y="4395210"/>
            <a:ext cx="468734" cy="2700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ts val="1900"/>
              </a:lnSpc>
            </a:pPr>
            <a:r>
              <a:rPr lang="en-US" sz="1400" b="1" dirty="0">
                <a:solidFill>
                  <a:srgbClr val="FF0000"/>
                </a:solidFill>
                <a:cs typeface="Effra"/>
              </a:rPr>
              <a:t>PRE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8CCF8B1E-7CFA-4F99-A778-211F3D1F95B3}"/>
              </a:ext>
            </a:extLst>
          </p:cNvPr>
          <p:cNvSpPr txBox="1"/>
          <p:nvPr/>
        </p:nvSpPr>
        <p:spPr>
          <a:xfrm>
            <a:off x="6027779" y="5365372"/>
            <a:ext cx="468734" cy="2700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ts val="1900"/>
              </a:lnSpc>
            </a:pPr>
            <a:r>
              <a:rPr lang="en-US" sz="1400" b="1" dirty="0">
                <a:solidFill>
                  <a:srgbClr val="99CC00"/>
                </a:solidFill>
                <a:cs typeface="Effra"/>
              </a:rPr>
              <a:t>DIA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CF802E53-CCDD-4B51-8E8B-8499275739F7}"/>
              </a:ext>
            </a:extLst>
          </p:cNvPr>
          <p:cNvSpPr txBox="1"/>
          <p:nvPr/>
        </p:nvSpPr>
        <p:spPr>
          <a:xfrm>
            <a:off x="5737533" y="2667257"/>
            <a:ext cx="523958" cy="2283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ts val="1900"/>
              </a:lnSpc>
            </a:pPr>
            <a:r>
              <a:rPr lang="en-US" sz="1400" b="1" dirty="0">
                <a:solidFill>
                  <a:schemeClr val="tx2"/>
                </a:solidFill>
                <a:cs typeface="Effra"/>
              </a:rPr>
              <a:t>POST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="" xmlns:a16="http://schemas.microsoft.com/office/drawing/2014/main" id="{11AFB7BA-8399-470F-A82F-3DCD28630671}"/>
              </a:ext>
            </a:extLst>
          </p:cNvPr>
          <p:cNvCxnSpPr>
            <a:cxnSpLocks/>
          </p:cNvCxnSpPr>
          <p:nvPr/>
        </p:nvCxnSpPr>
        <p:spPr>
          <a:xfrm flipH="1">
            <a:off x="5935961" y="4596078"/>
            <a:ext cx="151843" cy="1633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="" xmlns:a16="http://schemas.microsoft.com/office/drawing/2014/main" id="{BFA701AC-5D99-4E6F-BD1D-4A282D3857ED}"/>
              </a:ext>
            </a:extLst>
          </p:cNvPr>
          <p:cNvCxnSpPr>
            <a:cxnSpLocks/>
          </p:cNvCxnSpPr>
          <p:nvPr/>
        </p:nvCxnSpPr>
        <p:spPr>
          <a:xfrm flipH="1" flipV="1">
            <a:off x="6102383" y="5124339"/>
            <a:ext cx="141219" cy="2325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="" xmlns:a16="http://schemas.microsoft.com/office/drawing/2014/main" id="{9E48E2FB-0861-4DED-B0E7-4EA3CE3D2C4C}"/>
              </a:ext>
            </a:extLst>
          </p:cNvPr>
          <p:cNvCxnSpPr>
            <a:cxnSpLocks/>
            <a:stCxn id="48" idx="2"/>
          </p:cNvCxnSpPr>
          <p:nvPr/>
        </p:nvCxnSpPr>
        <p:spPr>
          <a:xfrm>
            <a:off x="5999512" y="2895644"/>
            <a:ext cx="196894" cy="1932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EA15F234-4211-45FC-AF99-0153BCB83C97}"/>
              </a:ext>
            </a:extLst>
          </p:cNvPr>
          <p:cNvSpPr txBox="1"/>
          <p:nvPr/>
        </p:nvSpPr>
        <p:spPr>
          <a:xfrm>
            <a:off x="198943" y="3207604"/>
            <a:ext cx="1611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400" dirty="0"/>
              <a:t>Arterial supply line</a:t>
            </a:r>
            <a:endParaRPr lang="en-US" sz="1400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="" xmlns:a16="http://schemas.microsoft.com/office/drawing/2014/main" id="{A22ED48F-2119-4FFE-9A8F-83A2A177830A}"/>
              </a:ext>
            </a:extLst>
          </p:cNvPr>
          <p:cNvCxnSpPr/>
          <p:nvPr/>
        </p:nvCxnSpPr>
        <p:spPr>
          <a:xfrm>
            <a:off x="1344560" y="3555834"/>
            <a:ext cx="459521" cy="300987"/>
          </a:xfrm>
          <a:prstGeom prst="straightConnector1">
            <a:avLst/>
          </a:prstGeom>
          <a:ln w="12700" cap="sq">
            <a:solidFill>
              <a:schemeClr val="tx1"/>
            </a:solidFill>
            <a:round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7170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0F216145-F9A4-4189-80AD-E8EC1853C2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0612523B-7CCC-46E1-BB03-13BEFDCE45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D3964965-D577-4611-9403-A00BF23F44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2590" y="656564"/>
            <a:ext cx="9569448" cy="394918"/>
          </a:xfrm>
        </p:spPr>
        <p:txBody>
          <a:bodyPr/>
          <a:lstStyle/>
          <a:p>
            <a:r>
              <a:rPr lang="en-US" dirty="0"/>
              <a:t>Disposable model Options </a:t>
            </a:r>
          </a:p>
          <a:p>
            <a:endParaRPr lang="en-US" dirty="0"/>
          </a:p>
        </p:txBody>
      </p:sp>
      <p:graphicFrame>
        <p:nvGraphicFramePr>
          <p:cNvPr id="8" name="Group 42">
            <a:extLst>
              <a:ext uri="{FF2B5EF4-FFF2-40B4-BE49-F238E27FC236}">
                <a16:creationId xmlns="" xmlns:a16="http://schemas.microsoft.com/office/drawing/2014/main" id="{9BF2BF59-84D5-43D9-B92F-3A450B549B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853015"/>
              </p:ext>
            </p:extLst>
          </p:nvPr>
        </p:nvGraphicFramePr>
        <p:xfrm>
          <a:off x="457200" y="3333098"/>
          <a:ext cx="10214516" cy="3585499"/>
        </p:xfrm>
        <a:graphic>
          <a:graphicData uri="http://schemas.openxmlformats.org/drawingml/2006/table">
            <a:tbl>
              <a:tblPr/>
              <a:tblGrid>
                <a:gridCol w="16198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665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8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21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3217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39005">
                  <a:extLst>
                    <a:ext uri="{9D8B030D-6E8A-4147-A177-3AD203B41FA5}">
                      <a16:colId xmlns="" xmlns:a16="http://schemas.microsoft.com/office/drawing/2014/main" val="2035801697"/>
                    </a:ext>
                  </a:extLst>
                </a:gridCol>
                <a:gridCol w="1347780">
                  <a:extLst>
                    <a:ext uri="{9D8B030D-6E8A-4147-A177-3AD203B41FA5}">
                      <a16:colId xmlns="" xmlns:a16="http://schemas.microsoft.com/office/drawing/2014/main" val="1574824056"/>
                    </a:ext>
                  </a:extLst>
                </a:gridCol>
              </a:tblGrid>
              <a:tr h="1569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Preassembled device description</a:t>
                      </a:r>
                    </a:p>
                  </a:txBody>
                  <a:tcPr marL="92584" marR="92584" marT="46291" marB="4629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1" i="0" kern="1200" dirty="0">
                        <a:solidFill>
                          <a:schemeClr val="tx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Filter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Membrane material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1" i="0" kern="1200" dirty="0">
                        <a:solidFill>
                          <a:schemeClr val="tx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1" i="0" kern="1200" dirty="0">
                        <a:solidFill>
                          <a:schemeClr val="tx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Filter Surface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(m</a:t>
                      </a:r>
                      <a:r>
                        <a:rPr lang="it-IT" sz="1600" b="1" i="0" strike="noStrike" kern="1200" baseline="300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2</a:t>
                      </a: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)</a:t>
                      </a: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1" i="0" kern="1200" dirty="0">
                        <a:solidFill>
                          <a:schemeClr val="tx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Preassembled Device Priming volume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(mL)</a:t>
                      </a: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1" i="0" kern="1200" dirty="0">
                        <a:solidFill>
                          <a:schemeClr val="tx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Maximum Eff pump flow  (mL/min)</a:t>
                      </a: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1" i="0" kern="1200" dirty="0">
                        <a:solidFill>
                          <a:schemeClr val="tx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Maximum EFF pump flow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(mL/hr.)</a:t>
                      </a: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600" b="1" i="0" kern="1200" dirty="0">
                        <a:solidFill>
                          <a:schemeClr val="tx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Sterilization </a:t>
                      </a: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165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015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CVVH/CVVHD</a:t>
                      </a:r>
                    </a:p>
                  </a:txBody>
                  <a:tcPr marL="92584" marR="92584" marT="46291" marB="4629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Polyethersulfone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0.16</a:t>
                      </a: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32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4 (CVVH)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14 (CVVHD)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240 (CVVH)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840 (CVVHD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EtO</a:t>
                      </a: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99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j-lt"/>
                          <a:ea typeface="+mj-ea"/>
                          <a:cs typeface="+mj-cs"/>
                        </a:rPr>
                        <a:t>025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CVVH/CVVHD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2584" marR="92584" marT="46291" marB="4629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Polyethersulfone</a:t>
                      </a: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0.29</a:t>
                      </a: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41</a:t>
                      </a: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10 (CVVH)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15 (CVVHD)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600 (CVVH)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900 (CVVHD)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Calibri" panose="020F0502020204030204" pitchFamily="34" charset="0"/>
                        </a:rPr>
                        <a:t>EtO</a:t>
                      </a:r>
                    </a:p>
                  </a:txBody>
                  <a:tcPr marL="92584" marR="92584" marT="46291" marB="4629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AC6E8E1-4BCA-4BF5-9D8F-5F9D549E2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892" y="905870"/>
            <a:ext cx="4337823" cy="2286553"/>
          </a:xfrm>
          <a:prstGeom prst="rect">
            <a:avLst/>
          </a:prstGeom>
        </p:spPr>
      </p:pic>
      <p:graphicFrame>
        <p:nvGraphicFramePr>
          <p:cNvPr id="10" name="Table 5">
            <a:extLst>
              <a:ext uri="{FF2B5EF4-FFF2-40B4-BE49-F238E27FC236}">
                <a16:creationId xmlns="" xmlns:a16="http://schemas.microsoft.com/office/drawing/2014/main" id="{5AD62A82-7834-4DF2-B2FA-47D9C0159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415852"/>
              </p:ext>
            </p:extLst>
          </p:nvPr>
        </p:nvGraphicFramePr>
        <p:xfrm>
          <a:off x="895181" y="7546138"/>
          <a:ext cx="7097351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698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44698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07955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sp>
        <p:nvSpPr>
          <p:cNvPr id="11" name="Title 3">
            <a:extLst>
              <a:ext uri="{FF2B5EF4-FFF2-40B4-BE49-F238E27FC236}">
                <a16:creationId xmlns="" xmlns:a16="http://schemas.microsoft.com/office/drawing/2014/main" id="{509F0CFA-AAEB-45DE-8530-A90BEB122998}"/>
              </a:ext>
            </a:extLst>
          </p:cNvPr>
          <p:cNvSpPr txBox="1">
            <a:spLocks/>
          </p:cNvSpPr>
          <p:nvPr/>
        </p:nvSpPr>
        <p:spPr>
          <a:xfrm>
            <a:off x="312590" y="255674"/>
            <a:ext cx="10498158" cy="271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Carpediem™ system Disposables and Consumables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8840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BA0525A-1F82-4FB3-A081-A9758C563DF8}"/>
              </a:ext>
            </a:extLst>
          </p:cNvPr>
          <p:cNvSpPr/>
          <p:nvPr/>
        </p:nvSpPr>
        <p:spPr>
          <a:xfrm>
            <a:off x="454025" y="1204151"/>
            <a:ext cx="3081927" cy="619677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dirty="0" err="1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3890B9ED-CC74-40C4-8F4C-ACF813485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22" y="4442031"/>
            <a:ext cx="1649679" cy="2710449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EE18607-D36E-47E9-8B7F-65EF145C89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8E93D55-501D-46BB-A42F-9FFE898FC0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83C5492-EAE5-4A96-A8F2-F04941B0C6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6756" y="674775"/>
            <a:ext cx="10058401" cy="365760"/>
          </a:xfrm>
        </p:spPr>
        <p:txBody>
          <a:bodyPr/>
          <a:lstStyle/>
          <a:p>
            <a:r>
              <a:rPr lang="en-US" dirty="0"/>
              <a:t>Consumable- dialysate fluid bag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3109E685-2338-482E-A051-7E968210F3D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490286" y="3165920"/>
            <a:ext cx="2778024" cy="1155881"/>
          </a:xfrm>
        </p:spPr>
        <p:txBody>
          <a:bodyPr/>
          <a:lstStyle/>
          <a:p>
            <a:pPr marL="569913" indent="-225425">
              <a:buFont typeface="Wingdings" panose="05000000000000000000" pitchFamily="2" charset="2"/>
              <a:buChar char="§"/>
            </a:pPr>
            <a:r>
              <a:rPr lang="en-US" sz="1800" dirty="0"/>
              <a:t>Sterile solution </a:t>
            </a:r>
          </a:p>
          <a:p>
            <a:pPr marL="569913" indent="-225425">
              <a:buFont typeface="Wingdings" panose="05000000000000000000" pitchFamily="2" charset="2"/>
              <a:buChar char="§"/>
            </a:pPr>
            <a:r>
              <a:rPr lang="en-US" sz="1800" dirty="0"/>
              <a:t>Two chamber bag</a:t>
            </a:r>
          </a:p>
          <a:p>
            <a:pPr marL="569913" indent="-225425">
              <a:buFont typeface="Wingdings" panose="05000000000000000000" pitchFamily="2" charset="2"/>
              <a:buChar char="§"/>
            </a:pPr>
            <a:r>
              <a:rPr lang="en-US" sz="1800" dirty="0"/>
              <a:t>K 2.5 mmol/L</a:t>
            </a:r>
          </a:p>
          <a:p>
            <a:pPr marL="569913" indent="-225425">
              <a:buFont typeface="Wingdings" panose="05000000000000000000" pitchFamily="2" charset="2"/>
              <a:buChar char="§"/>
            </a:pPr>
            <a:r>
              <a:rPr lang="en-US" sz="1800" dirty="0"/>
              <a:t>HCO3 of 32mmol/L</a:t>
            </a:r>
          </a:p>
          <a:p>
            <a:pPr marL="568325" indent="-171450"/>
            <a:r>
              <a:rPr lang="en-US" sz="1800" dirty="0"/>
              <a:t>Na 140 mmol/L</a:t>
            </a:r>
          </a:p>
          <a:p>
            <a:pPr marL="568325" indent="-171450"/>
            <a:r>
              <a:rPr lang="en-US" sz="1800" dirty="0"/>
              <a:t>Ca 1.5 mmol/L</a:t>
            </a:r>
          </a:p>
          <a:p>
            <a:pPr marL="568325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7" name="Title 3">
            <a:extLst>
              <a:ext uri="{FF2B5EF4-FFF2-40B4-BE49-F238E27FC236}">
                <a16:creationId xmlns="" xmlns:a16="http://schemas.microsoft.com/office/drawing/2014/main" id="{AC6552A8-7FFF-483D-99E7-7F9AA1550908}"/>
              </a:ext>
            </a:extLst>
          </p:cNvPr>
          <p:cNvSpPr txBox="1">
            <a:spLocks/>
          </p:cNvSpPr>
          <p:nvPr/>
        </p:nvSpPr>
        <p:spPr>
          <a:xfrm>
            <a:off x="286756" y="310703"/>
            <a:ext cx="10686044" cy="3657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System Disposables and Consumables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1411D53-B3A1-4449-BDD6-94249B526BD2}"/>
              </a:ext>
            </a:extLst>
          </p:cNvPr>
          <p:cNvSpPr txBox="1"/>
          <p:nvPr/>
        </p:nvSpPr>
        <p:spPr>
          <a:xfrm>
            <a:off x="2441918" y="2495536"/>
            <a:ext cx="981505" cy="54863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solidFill>
                  <a:schemeClr val="bg1"/>
                </a:solidFill>
                <a:cs typeface="Effra"/>
              </a:rPr>
              <a:t>Clear outer </a:t>
            </a:r>
          </a:p>
          <a:p>
            <a:pPr>
              <a:lnSpc>
                <a:spcPts val="1900"/>
              </a:lnSpc>
            </a:pPr>
            <a:r>
              <a:rPr lang="en-US" sz="1600" dirty="0">
                <a:solidFill>
                  <a:schemeClr val="bg1"/>
                </a:solidFill>
                <a:cs typeface="Effra"/>
              </a:rPr>
              <a:t>packaging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71556B23-D2AC-44F8-A27E-B7AF6BEA7044}"/>
              </a:ext>
            </a:extLst>
          </p:cNvPr>
          <p:cNvSpPr txBox="1"/>
          <p:nvPr/>
        </p:nvSpPr>
        <p:spPr>
          <a:xfrm>
            <a:off x="2402405" y="5185425"/>
            <a:ext cx="1133547" cy="3657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solidFill>
                  <a:schemeClr val="bg1"/>
                </a:solidFill>
                <a:cs typeface="Effra"/>
              </a:rPr>
              <a:t>Double chambered bag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C91FC20-39D9-407A-B3E1-048E38AAB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22" y="1404351"/>
            <a:ext cx="1649678" cy="2710449"/>
          </a:xfrm>
          <a:prstGeom prst="rect">
            <a:avLst/>
          </a:prstGeom>
        </p:spPr>
      </p:pic>
      <p:graphicFrame>
        <p:nvGraphicFramePr>
          <p:cNvPr id="19" name="Table 5">
            <a:extLst>
              <a:ext uri="{FF2B5EF4-FFF2-40B4-BE49-F238E27FC236}">
                <a16:creationId xmlns="" xmlns:a16="http://schemas.microsoft.com/office/drawing/2014/main" id="{DF797FE3-3759-4901-A459-4686F05AA1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049336"/>
              </p:ext>
            </p:extLst>
          </p:nvPr>
        </p:nvGraphicFramePr>
        <p:xfrm>
          <a:off x="895182" y="7546138"/>
          <a:ext cx="711992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83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183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6251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77D6124-69D0-4B85-B28F-7A130CF74B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503" y="1204150"/>
            <a:ext cx="4734331" cy="619677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75022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EE18607-D36E-47E9-8B7F-65EF145C89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8E93D55-501D-46BB-A42F-9FFE898FC0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Instructor Resource|Machine Overview_Components_ and Consumables Resource| 05/2020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83C5492-EAE5-4A96-A8F2-F04941B0C6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2590" y="695339"/>
            <a:ext cx="10058401" cy="365760"/>
          </a:xfrm>
        </p:spPr>
        <p:txBody>
          <a:bodyPr/>
          <a:lstStyle/>
          <a:p>
            <a:r>
              <a:rPr lang="en-US" dirty="0"/>
              <a:t>Consumable- dialysate fluid bag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1411D53-B3A1-4449-BDD6-94249B526BD2}"/>
              </a:ext>
            </a:extLst>
          </p:cNvPr>
          <p:cNvSpPr txBox="1"/>
          <p:nvPr/>
        </p:nvSpPr>
        <p:spPr>
          <a:xfrm>
            <a:off x="652420" y="4032106"/>
            <a:ext cx="2540199" cy="3657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solidFill>
                  <a:schemeClr val="bg1"/>
                </a:solidFill>
                <a:cs typeface="Effra"/>
              </a:rPr>
              <a:t>Clear outer packaging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71556B23-D2AC-44F8-A27E-B7AF6BEA7044}"/>
              </a:ext>
            </a:extLst>
          </p:cNvPr>
          <p:cNvSpPr txBox="1"/>
          <p:nvPr/>
        </p:nvSpPr>
        <p:spPr>
          <a:xfrm>
            <a:off x="652420" y="7146670"/>
            <a:ext cx="2540199" cy="3657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solidFill>
                  <a:schemeClr val="bg1"/>
                </a:solidFill>
                <a:cs typeface="Effra"/>
              </a:rPr>
              <a:t>Double chambered bag</a:t>
            </a:r>
          </a:p>
        </p:txBody>
      </p:sp>
      <p:graphicFrame>
        <p:nvGraphicFramePr>
          <p:cNvPr id="19" name="Table 5">
            <a:extLst>
              <a:ext uri="{FF2B5EF4-FFF2-40B4-BE49-F238E27FC236}">
                <a16:creationId xmlns="" xmlns:a16="http://schemas.microsoft.com/office/drawing/2014/main" id="{DF797FE3-3759-4901-A459-4686F05AA1B6}"/>
              </a:ext>
            </a:extLst>
          </p:cNvPr>
          <p:cNvGraphicFramePr>
            <a:graphicFrameLocks noGrp="1"/>
          </p:cNvGraphicFramePr>
          <p:nvPr/>
        </p:nvGraphicFramePr>
        <p:xfrm>
          <a:off x="895182" y="7546138"/>
          <a:ext cx="711992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83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183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6251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C6B0296D-4D85-493B-8D5C-43CB23353985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85800" y="4278538"/>
            <a:ext cx="2804880" cy="1419735"/>
          </a:xfrm>
        </p:spPr>
        <p:txBody>
          <a:bodyPr/>
          <a:lstStyle/>
          <a:p>
            <a:pPr marL="569913" indent="-225425"/>
            <a:r>
              <a:rPr lang="en-US" sz="1800" dirty="0"/>
              <a:t>Breakable cone</a:t>
            </a:r>
          </a:p>
          <a:p>
            <a:pPr marL="569913" indent="-225425"/>
            <a:r>
              <a:rPr lang="en-US" sz="1800" dirty="0"/>
              <a:t>18-month shelf life  </a:t>
            </a:r>
          </a:p>
          <a:p>
            <a:pPr marL="569913" indent="-225425"/>
            <a:r>
              <a:rPr lang="en-US" sz="1800" dirty="0"/>
              <a:t>Not for injection</a:t>
            </a:r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F18ED071-B8D6-421C-9E20-C8A54F6C2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79" y="1690062"/>
            <a:ext cx="3103601" cy="23941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0E9A5637-3E07-489B-8263-D984CBE2C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541" y="1796438"/>
            <a:ext cx="2982881" cy="5350232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68C7A64E-4810-4504-B8EE-19A13DB9D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9544" y="2110926"/>
            <a:ext cx="2982881" cy="5335531"/>
          </a:xfrm>
          <a:prstGeom prst="rect">
            <a:avLst/>
          </a:prstGeom>
          <a:ln>
            <a:solidFill>
              <a:srgbClr val="000710"/>
            </a:solidFill>
          </a:ln>
          <a:effectLst/>
        </p:spPr>
      </p:pic>
      <p:sp>
        <p:nvSpPr>
          <p:cNvPr id="22" name="Oval 21">
            <a:extLst>
              <a:ext uri="{FF2B5EF4-FFF2-40B4-BE49-F238E27FC236}">
                <a16:creationId xmlns="" xmlns:a16="http://schemas.microsoft.com/office/drawing/2014/main" id="{F1050C50-7B67-4C0B-BFE3-1EB815A7716A}"/>
              </a:ext>
            </a:extLst>
          </p:cNvPr>
          <p:cNvSpPr/>
          <p:nvPr/>
        </p:nvSpPr>
        <p:spPr>
          <a:xfrm>
            <a:off x="4720604" y="3242876"/>
            <a:ext cx="971660" cy="1427004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err="1"/>
          </a:p>
        </p:txBody>
      </p:sp>
      <p:sp>
        <p:nvSpPr>
          <p:cNvPr id="23" name="Oval 22">
            <a:extLst>
              <a:ext uri="{FF2B5EF4-FFF2-40B4-BE49-F238E27FC236}">
                <a16:creationId xmlns="" xmlns:a16="http://schemas.microsoft.com/office/drawing/2014/main" id="{7A074DB1-EB8C-4DA7-A3B7-9F8917699126}"/>
              </a:ext>
            </a:extLst>
          </p:cNvPr>
          <p:cNvSpPr/>
          <p:nvPr/>
        </p:nvSpPr>
        <p:spPr>
          <a:xfrm>
            <a:off x="8183347" y="3652896"/>
            <a:ext cx="971660" cy="1427004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600" err="1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8AEBBBD-FA95-424C-A744-349CA2DB7BC6}"/>
              </a:ext>
            </a:extLst>
          </p:cNvPr>
          <p:cNvSpPr txBox="1"/>
          <p:nvPr/>
        </p:nvSpPr>
        <p:spPr>
          <a:xfrm>
            <a:off x="5811480" y="4270239"/>
            <a:ext cx="1539240" cy="30489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Intact cone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3E54008-77CB-4B0B-B4A6-30D1EE6D6EC1}"/>
              </a:ext>
            </a:extLst>
          </p:cNvPr>
          <p:cNvSpPr txBox="1"/>
          <p:nvPr/>
        </p:nvSpPr>
        <p:spPr>
          <a:xfrm>
            <a:off x="9274223" y="4470190"/>
            <a:ext cx="1238202" cy="3085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ts val="1900"/>
              </a:lnSpc>
            </a:pPr>
            <a:r>
              <a:rPr lang="en-US" sz="1600" dirty="0">
                <a:cs typeface="Effra"/>
              </a:rPr>
              <a:t>Broken  cone</a:t>
            </a:r>
          </a:p>
        </p:txBody>
      </p:sp>
      <p:sp>
        <p:nvSpPr>
          <p:cNvPr id="26" name="Title 3">
            <a:extLst>
              <a:ext uri="{FF2B5EF4-FFF2-40B4-BE49-F238E27FC236}">
                <a16:creationId xmlns="" xmlns:a16="http://schemas.microsoft.com/office/drawing/2014/main" id="{64E78A6F-CD00-49E8-86EF-EE21E91BB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90" y="255674"/>
            <a:ext cx="10498158" cy="271118"/>
          </a:xfrm>
        </p:spPr>
        <p:txBody>
          <a:bodyPr/>
          <a:lstStyle/>
          <a:p>
            <a:r>
              <a:rPr lang="en-US" dirty="0"/>
              <a:t>Carpediem™ system Disposables and Consumables   </a:t>
            </a:r>
          </a:p>
        </p:txBody>
      </p:sp>
    </p:spTree>
    <p:extLst>
      <p:ext uri="{BB962C8B-B14F-4D97-AF65-F5344CB8AC3E}">
        <p14:creationId xmlns:p14="http://schemas.microsoft.com/office/powerpoint/2010/main" val="29157874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C2A369-4C2E-423D-AB1C-E8952B376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24" y="1450561"/>
            <a:ext cx="3893105" cy="133996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en-US" sz="1800" b="1" dirty="0"/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ea typeface="Times New Roman" panose="02020603050405020304" pitchFamily="18" charset="0"/>
              </a:rPr>
              <a:t>Use of a warmer is optional </a:t>
            </a:r>
          </a:p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sz="2000" dirty="0">
                <a:ea typeface="Times New Roman" panose="02020603050405020304" pitchFamily="18" charset="0"/>
              </a:rPr>
              <a:t>Set up prior to priming   </a:t>
            </a:r>
          </a:p>
          <a:p>
            <a:pPr marL="0" indent="0">
              <a:spcAft>
                <a:spcPts val="0"/>
              </a:spcAft>
              <a:buNone/>
            </a:pPr>
            <a:endParaRPr lang="en-US" altLang="en-US" sz="2000" b="1" dirty="0"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en-US" altLang="en-US" sz="1800" dirty="0">
              <a:ea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907D315-6A7C-4300-88CA-1E1C4FA88E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it-IT"/>
              <a:t>US Clinical Reference Guide| Ed. 09/19 - SW 1.5-0 IB5332941ENG Rev. 07| | 05/2020</a:t>
            </a: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5F65D77-BE32-456A-959E-B885C147C7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71A96-5C21-4548-8C12-CFAEB0705058}" type="slidenum">
              <a:rPr lang="it-IT" altLang="it-IT" smtClean="0"/>
              <a:pPr/>
              <a:t>33</a:t>
            </a:fld>
            <a:endParaRPr lang="it-IT" altLang="it-IT"/>
          </a:p>
        </p:txBody>
      </p:sp>
      <p:sp>
        <p:nvSpPr>
          <p:cNvPr id="10" name="Text Placeholder 4">
            <a:extLst>
              <a:ext uri="{FF2B5EF4-FFF2-40B4-BE49-F238E27FC236}">
                <a16:creationId xmlns="" xmlns:a16="http://schemas.microsoft.com/office/drawing/2014/main" id="{A55F4E00-D4EE-4913-9BA1-C76737C3A431}"/>
              </a:ext>
            </a:extLst>
          </p:cNvPr>
          <p:cNvSpPr txBox="1">
            <a:spLocks/>
          </p:cNvSpPr>
          <p:nvPr/>
        </p:nvSpPr>
        <p:spPr>
          <a:xfrm>
            <a:off x="454024" y="657390"/>
            <a:ext cx="5489576" cy="3657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-22860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1pPr>
            <a:lvl2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2pPr>
            <a:lvl3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3pPr>
            <a:lvl4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4pPr>
            <a:lvl5pPr marL="0" indent="0"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800" b="0" i="0" kern="1200" cap="all" baseline="0">
                <a:solidFill>
                  <a:schemeClr val="tx2"/>
                </a:solidFill>
                <a:latin typeface="Effra Light"/>
                <a:ea typeface="+mn-ea"/>
                <a:cs typeface="+mn-cs"/>
              </a:defRPr>
            </a:lvl5pPr>
            <a:lvl6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6pPr>
            <a:lvl7pPr marL="0" indent="0" algn="l" defTabSz="548457" rtl="0" eaLnBrk="1" latinLnBrk="0" hangingPunct="1">
              <a:lnSpc>
                <a:spcPts val="2800"/>
              </a:lnSpc>
              <a:spcBef>
                <a:spcPts val="0"/>
              </a:spcBef>
              <a:spcAft>
                <a:spcPts val="400"/>
              </a:spcAft>
              <a:buFontTx/>
              <a:buNone/>
              <a:defRPr sz="2800" b="0" i="0" kern="1200" cap="all">
                <a:solidFill>
                  <a:schemeClr val="accent1"/>
                </a:solidFill>
                <a:latin typeface="Effra Light"/>
                <a:ea typeface="+mn-ea"/>
                <a:cs typeface="Effra Light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Optional </a:t>
            </a:r>
            <a:r>
              <a:rPr lang="en-US" dirty="0" err="1"/>
              <a:t>bIEGLER</a:t>
            </a:r>
            <a:r>
              <a:rPr lang="en-US" dirty="0"/>
              <a:t> </a:t>
            </a:r>
          </a:p>
          <a:p>
            <a:r>
              <a:rPr lang="en-US" dirty="0"/>
              <a:t>warmer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7BF3616-AAE6-4DB7-B627-57E041471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1145" y="571553"/>
            <a:ext cx="3219017" cy="26468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7FFEFE3-B0F5-48EF-8E19-CCECAFAA3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448" y="3299713"/>
            <a:ext cx="3520105" cy="28293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A73CC39-1769-40B3-BB29-8DFAB3B73A73}"/>
              </a:ext>
            </a:extLst>
          </p:cNvPr>
          <p:cNvSpPr txBox="1"/>
          <p:nvPr/>
        </p:nvSpPr>
        <p:spPr>
          <a:xfrm>
            <a:off x="7217240" y="6252993"/>
            <a:ext cx="3523784" cy="14050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285750" indent="-174625">
              <a:buFont typeface="Wingdings" panose="05000000000000000000" pitchFamily="2" charset="2"/>
              <a:buChar char="§"/>
            </a:pPr>
            <a:r>
              <a:rPr lang="en-US" altLang="en-US" sz="1800" dirty="0"/>
              <a:t>An </a:t>
            </a:r>
            <a:r>
              <a:rPr lang="en-US" altLang="en-US" sz="1800" dirty="0" err="1"/>
              <a:t>equipopotential</a:t>
            </a:r>
            <a:r>
              <a:rPr lang="en-US" altLang="en-US" sz="1800" dirty="0"/>
              <a:t> cord is required if the patient access is a CVC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B5E7767-4549-43B0-B04F-369A7D878EBC}"/>
              </a:ext>
            </a:extLst>
          </p:cNvPr>
          <p:cNvSpPr txBox="1"/>
          <p:nvPr/>
        </p:nvSpPr>
        <p:spPr>
          <a:xfrm>
            <a:off x="3573130" y="6257464"/>
            <a:ext cx="3520105" cy="701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234950" indent="-179388">
              <a:buFont typeface="Wingdings" panose="05000000000000000000" pitchFamily="2" charset="2"/>
              <a:buChar char="§"/>
            </a:pPr>
            <a:r>
              <a:rPr lang="en-US" altLang="en-US" sz="1800" dirty="0"/>
              <a:t>Connection to the preassembled device is made at the point of  the infusion/dialysis line- not blood line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F9DB7DA0-7C88-44AE-B8FF-A40918E36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500" y="3280267"/>
            <a:ext cx="3521371" cy="28594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C1437684-0EAF-46E7-8821-C368F6F0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450" y="3290940"/>
            <a:ext cx="3219017" cy="283808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93FA185C-9E48-4A79-B2F3-D00E7C5EF523}"/>
              </a:ext>
            </a:extLst>
          </p:cNvPr>
          <p:cNvSpPr txBox="1"/>
          <p:nvPr/>
        </p:nvSpPr>
        <p:spPr>
          <a:xfrm>
            <a:off x="82400" y="6252993"/>
            <a:ext cx="3414998" cy="11067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285750" indent="-174625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sz="1800" dirty="0"/>
              <a:t>Requires dedicated disposable tubing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6D0DB4C-64B2-429A-9921-89F7CA6F9B09}"/>
              </a:ext>
            </a:extLst>
          </p:cNvPr>
          <p:cNvSpPr txBox="1"/>
          <p:nvPr/>
        </p:nvSpPr>
        <p:spPr>
          <a:xfrm>
            <a:off x="8450741" y="1450561"/>
            <a:ext cx="2240862" cy="5817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285750" indent="-174625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altLang="en-US" sz="1600" dirty="0"/>
              <a:t>Connects to the pole on the machine base plate</a:t>
            </a:r>
          </a:p>
        </p:txBody>
      </p:sp>
      <p:sp>
        <p:nvSpPr>
          <p:cNvPr id="21" name="Title 3">
            <a:extLst>
              <a:ext uri="{FF2B5EF4-FFF2-40B4-BE49-F238E27FC236}">
                <a16:creationId xmlns="" xmlns:a16="http://schemas.microsoft.com/office/drawing/2014/main" id="{711B732F-7F9C-4224-99E6-E51D621F8C5F}"/>
              </a:ext>
            </a:extLst>
          </p:cNvPr>
          <p:cNvSpPr txBox="1">
            <a:spLocks/>
          </p:cNvSpPr>
          <p:nvPr/>
        </p:nvSpPr>
        <p:spPr>
          <a:xfrm>
            <a:off x="454024" y="230241"/>
            <a:ext cx="10287000" cy="4464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548457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Carpediem™ system Components  </a:t>
            </a:r>
          </a:p>
        </p:txBody>
      </p:sp>
      <p:graphicFrame>
        <p:nvGraphicFramePr>
          <p:cNvPr id="22" name="Table 5">
            <a:extLst>
              <a:ext uri="{FF2B5EF4-FFF2-40B4-BE49-F238E27FC236}">
                <a16:creationId xmlns="" xmlns:a16="http://schemas.microsoft.com/office/drawing/2014/main" id="{936849F5-619E-4644-AC9E-DDC8EBA58FC2}"/>
              </a:ext>
            </a:extLst>
          </p:cNvPr>
          <p:cNvGraphicFramePr>
            <a:graphicFrameLocks noGrp="1"/>
          </p:cNvGraphicFramePr>
          <p:nvPr/>
        </p:nvGraphicFramePr>
        <p:xfrm>
          <a:off x="895182" y="7546138"/>
          <a:ext cx="711992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1839">
                  <a:extLst>
                    <a:ext uri="{9D8B030D-6E8A-4147-A177-3AD203B41FA5}">
                      <a16:colId xmlns="" xmlns:a16="http://schemas.microsoft.com/office/drawing/2014/main" val="334041919"/>
                    </a:ext>
                  </a:extLst>
                </a:gridCol>
                <a:gridCol w="2251839">
                  <a:extLst>
                    <a:ext uri="{9D8B030D-6E8A-4147-A177-3AD203B41FA5}">
                      <a16:colId xmlns="" xmlns:a16="http://schemas.microsoft.com/office/drawing/2014/main" val="1661629227"/>
                    </a:ext>
                  </a:extLst>
                </a:gridCol>
                <a:gridCol w="2616251">
                  <a:extLst>
                    <a:ext uri="{9D8B030D-6E8A-4147-A177-3AD203B41FA5}">
                      <a16:colId xmlns="" xmlns:a16="http://schemas.microsoft.com/office/drawing/2014/main" val="993276252"/>
                    </a:ext>
                  </a:extLst>
                </a:gridCol>
              </a:tblGrid>
              <a:tr h="68346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Overview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Components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Disposables &amp; consumables 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6974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2984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50392"/>
            <a:ext cx="9283700" cy="5257800"/>
          </a:xfrm>
        </p:spPr>
        <p:txBody>
          <a:bodyPr/>
          <a:lstStyle/>
          <a:p>
            <a:r>
              <a:rPr lang="en-US" sz="5200" dirty="0">
                <a:solidFill>
                  <a:schemeClr val="accent3"/>
                </a:solidFill>
              </a:rPr>
              <a:t>Resources and Support</a:t>
            </a:r>
            <a:br>
              <a:rPr lang="en-US" sz="5200" dirty="0">
                <a:solidFill>
                  <a:schemeClr val="accent3"/>
                </a:solidFill>
              </a:rPr>
            </a:br>
            <a:endParaRPr lang="en-US" sz="52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741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A5A9524-0AD5-4D8B-B0FD-D806ECFC7D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71A96-5C21-4548-8C12-CFAEB0705058}" type="slidenum">
              <a:rPr lang="it-IT" altLang="it-IT" smtClean="0"/>
              <a:pPr/>
              <a:t>35</a:t>
            </a:fld>
            <a:endParaRPr lang="it-IT" altLang="it-IT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0B6355-2F3D-4006-9C4D-01F9676C5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Clinical resources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9F692A1-1A95-4C8B-9125-C60067676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25" y="3100815"/>
            <a:ext cx="5902171" cy="1013985"/>
          </a:xfrm>
          <a:solidFill>
            <a:schemeClr val="tx2"/>
          </a:solidFill>
        </p:spPr>
        <p:txBody>
          <a:bodyPr anchor="ctr"/>
          <a:lstStyle/>
          <a:p>
            <a:pPr marL="692150" indent="166688">
              <a:buNone/>
            </a:pPr>
            <a:r>
              <a:rPr lang="en-US" sz="1800" dirty="0">
                <a:solidFill>
                  <a:schemeClr val="bg1"/>
                </a:solidFill>
              </a:rPr>
              <a:t>Clinical procedure and trouble shooting resource</a:t>
            </a:r>
          </a:p>
        </p:txBody>
      </p:sp>
      <p:pic>
        <p:nvPicPr>
          <p:cNvPr id="42" name="Picture Placeholder 41">
            <a:extLst>
              <a:ext uri="{FF2B5EF4-FFF2-40B4-BE49-F238E27FC236}">
                <a16:creationId xmlns="" xmlns:a16="http://schemas.microsoft.com/office/drawing/2014/main" id="{C0553AA2-670A-4F7E-A6D0-9E393C7806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6759" r="6759"/>
          <a:stretch>
            <a:fillRect/>
          </a:stretch>
        </p:blipFill>
        <p:spPr>
          <a:xfrm>
            <a:off x="6734175" y="0"/>
            <a:ext cx="4238625" cy="7543800"/>
          </a:xfrm>
          <a:prstGeom prst="rect">
            <a:avLst/>
          </a:prstGeom>
        </p:spPr>
      </p:pic>
      <p:sp>
        <p:nvSpPr>
          <p:cNvPr id="43" name="Content Placeholder 2">
            <a:extLst>
              <a:ext uri="{FF2B5EF4-FFF2-40B4-BE49-F238E27FC236}">
                <a16:creationId xmlns="" xmlns:a16="http://schemas.microsoft.com/office/drawing/2014/main" id="{CBBD963A-91FB-4125-903E-4332BC41B35D}"/>
              </a:ext>
            </a:extLst>
          </p:cNvPr>
          <p:cNvSpPr txBox="1">
            <a:spLocks/>
          </p:cNvSpPr>
          <p:nvPr/>
        </p:nvSpPr>
        <p:spPr>
          <a:xfrm>
            <a:off x="454026" y="1477574"/>
            <a:ext cx="5902170" cy="1011867"/>
          </a:xfrm>
          <a:prstGeom prst="rect">
            <a:avLst/>
          </a:prstGeom>
          <a:solidFill>
            <a:schemeClr val="tx2"/>
          </a:solidFill>
        </p:spPr>
        <p:txBody>
          <a:bodyPr vert="horz" lIns="0" tIns="0" rIns="0" bIns="0" rtlCol="0" anchor="ctr">
            <a:noAutofit/>
          </a:bodyPr>
          <a:lstStyle>
            <a:lvl1pPr marL="2286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44588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370013" indent="-225425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6pPr>
            <a:lvl7pPr marL="1597025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7713" indent="166688">
              <a:buNone/>
            </a:pPr>
            <a:r>
              <a:rPr lang="en-US" sz="1800" dirty="0">
                <a:solidFill>
                  <a:schemeClr val="bg1"/>
                </a:solidFill>
              </a:rPr>
              <a:t>Carpediem™ machine Operator’s Manual</a:t>
            </a:r>
          </a:p>
        </p:txBody>
      </p:sp>
      <p:sp>
        <p:nvSpPr>
          <p:cNvPr id="44" name="Content Placeholder 2">
            <a:extLst>
              <a:ext uri="{FF2B5EF4-FFF2-40B4-BE49-F238E27FC236}">
                <a16:creationId xmlns="" xmlns:a16="http://schemas.microsoft.com/office/drawing/2014/main" id="{C53906A1-5C22-4565-80A2-2B66F1C4CEFF}"/>
              </a:ext>
            </a:extLst>
          </p:cNvPr>
          <p:cNvSpPr txBox="1">
            <a:spLocks/>
          </p:cNvSpPr>
          <p:nvPr/>
        </p:nvSpPr>
        <p:spPr>
          <a:xfrm>
            <a:off x="454025" y="4570729"/>
            <a:ext cx="5902171" cy="990623"/>
          </a:xfrm>
          <a:prstGeom prst="rect">
            <a:avLst/>
          </a:prstGeom>
          <a:solidFill>
            <a:schemeClr val="tx2"/>
          </a:solidFill>
        </p:spPr>
        <p:txBody>
          <a:bodyPr vert="horz" lIns="0" tIns="0" rIns="0" bIns="0" rtlCol="0" anchor="ctr">
            <a:noAutofit/>
          </a:bodyPr>
          <a:lstStyle>
            <a:lvl1pPr marL="2286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44588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370013" indent="-225425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6pPr>
            <a:lvl7pPr marL="1597025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3888" indent="234950">
              <a:buNone/>
            </a:pPr>
            <a:r>
              <a:rPr lang="en-US" sz="1800" dirty="0">
                <a:solidFill>
                  <a:schemeClr val="bg1"/>
                </a:solidFill>
              </a:rPr>
              <a:t>Access to a clinician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0B3BFCA9-CBC8-42E2-8A93-7F0C0748C009}"/>
              </a:ext>
            </a:extLst>
          </p:cNvPr>
          <p:cNvGrpSpPr>
            <a:grpSpLocks noChangeAspect="1"/>
          </p:cNvGrpSpPr>
          <p:nvPr/>
        </p:nvGrpSpPr>
        <p:grpSpPr>
          <a:xfrm>
            <a:off x="557396" y="3298280"/>
            <a:ext cx="599987" cy="600604"/>
            <a:chOff x="3882422" y="5687518"/>
            <a:chExt cx="681319" cy="682019"/>
          </a:xfrm>
          <a:solidFill>
            <a:schemeClr val="bg1"/>
          </a:solidFill>
        </p:grpSpPr>
        <p:sp>
          <p:nvSpPr>
            <p:cNvPr id="21" name="Freeform 284">
              <a:extLst>
                <a:ext uri="{FF2B5EF4-FFF2-40B4-BE49-F238E27FC236}">
                  <a16:creationId xmlns="" xmlns:a16="http://schemas.microsoft.com/office/drawing/2014/main" id="{6E8748AE-7BAB-45C0-9EF0-4417D67E7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422" y="5687518"/>
              <a:ext cx="681319" cy="682019"/>
            </a:xfrm>
            <a:custGeom>
              <a:avLst/>
              <a:gdLst>
                <a:gd name="T0" fmla="*/ 973 w 973"/>
                <a:gd name="T1" fmla="*/ 974 h 974"/>
                <a:gd name="T2" fmla="*/ 643 w 973"/>
                <a:gd name="T3" fmla="*/ 974 h 974"/>
                <a:gd name="T4" fmla="*/ 643 w 973"/>
                <a:gd name="T5" fmla="*/ 934 h 974"/>
                <a:gd name="T6" fmla="*/ 933 w 973"/>
                <a:gd name="T7" fmla="*/ 934 h 974"/>
                <a:gd name="T8" fmla="*/ 933 w 973"/>
                <a:gd name="T9" fmla="*/ 41 h 974"/>
                <a:gd name="T10" fmla="*/ 40 w 973"/>
                <a:gd name="T11" fmla="*/ 41 h 974"/>
                <a:gd name="T12" fmla="*/ 40 w 973"/>
                <a:gd name="T13" fmla="*/ 198 h 974"/>
                <a:gd name="T14" fmla="*/ 0 w 973"/>
                <a:gd name="T15" fmla="*/ 198 h 974"/>
                <a:gd name="T16" fmla="*/ 0 w 973"/>
                <a:gd name="T17" fmla="*/ 0 h 974"/>
                <a:gd name="T18" fmla="*/ 973 w 973"/>
                <a:gd name="T19" fmla="*/ 0 h 974"/>
                <a:gd name="T20" fmla="*/ 973 w 973"/>
                <a:gd name="T21" fmla="*/ 974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3" h="974">
                  <a:moveTo>
                    <a:pt x="973" y="974"/>
                  </a:moveTo>
                  <a:lnTo>
                    <a:pt x="643" y="974"/>
                  </a:lnTo>
                  <a:lnTo>
                    <a:pt x="643" y="934"/>
                  </a:lnTo>
                  <a:lnTo>
                    <a:pt x="933" y="934"/>
                  </a:lnTo>
                  <a:lnTo>
                    <a:pt x="933" y="41"/>
                  </a:lnTo>
                  <a:lnTo>
                    <a:pt x="40" y="41"/>
                  </a:lnTo>
                  <a:lnTo>
                    <a:pt x="40" y="198"/>
                  </a:lnTo>
                  <a:lnTo>
                    <a:pt x="0" y="198"/>
                  </a:lnTo>
                  <a:lnTo>
                    <a:pt x="0" y="0"/>
                  </a:lnTo>
                  <a:lnTo>
                    <a:pt x="973" y="0"/>
                  </a:lnTo>
                  <a:lnTo>
                    <a:pt x="973" y="9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85">
              <a:extLst>
                <a:ext uri="{FF2B5EF4-FFF2-40B4-BE49-F238E27FC236}">
                  <a16:creationId xmlns="" xmlns:a16="http://schemas.microsoft.com/office/drawing/2014/main" id="{4B66CBCA-91F3-440A-8624-EDF070CCBA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8637" y="5936798"/>
              <a:ext cx="126041" cy="94531"/>
            </a:xfrm>
            <a:custGeom>
              <a:avLst/>
              <a:gdLst>
                <a:gd name="T0" fmla="*/ 50 w 180"/>
                <a:gd name="T1" fmla="*/ 135 h 135"/>
                <a:gd name="T2" fmla="*/ 0 w 180"/>
                <a:gd name="T3" fmla="*/ 80 h 135"/>
                <a:gd name="T4" fmla="*/ 30 w 180"/>
                <a:gd name="T5" fmla="*/ 53 h 135"/>
                <a:gd name="T6" fmla="*/ 55 w 180"/>
                <a:gd name="T7" fmla="*/ 80 h 135"/>
                <a:gd name="T8" fmla="*/ 155 w 180"/>
                <a:gd name="T9" fmla="*/ 0 h 135"/>
                <a:gd name="T10" fmla="*/ 180 w 180"/>
                <a:gd name="T11" fmla="*/ 33 h 135"/>
                <a:gd name="T12" fmla="*/ 50 w 180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135">
                  <a:moveTo>
                    <a:pt x="50" y="135"/>
                  </a:moveTo>
                  <a:lnTo>
                    <a:pt x="0" y="80"/>
                  </a:lnTo>
                  <a:lnTo>
                    <a:pt x="30" y="53"/>
                  </a:lnTo>
                  <a:lnTo>
                    <a:pt x="55" y="80"/>
                  </a:lnTo>
                  <a:lnTo>
                    <a:pt x="155" y="0"/>
                  </a:lnTo>
                  <a:lnTo>
                    <a:pt x="180" y="33"/>
                  </a:lnTo>
                  <a:lnTo>
                    <a:pt x="5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86">
              <a:extLst>
                <a:ext uri="{FF2B5EF4-FFF2-40B4-BE49-F238E27FC236}">
                  <a16:creationId xmlns="" xmlns:a16="http://schemas.microsoft.com/office/drawing/2014/main" id="{E1D30003-65F1-4DA7-9505-BFE19784D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0083" y="5973909"/>
              <a:ext cx="146347" cy="280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87">
              <a:extLst>
                <a:ext uri="{FF2B5EF4-FFF2-40B4-BE49-F238E27FC236}">
                  <a16:creationId xmlns="" xmlns:a16="http://schemas.microsoft.com/office/drawing/2014/main" id="{BF785E0A-55C3-4DC2-9FCE-D3AD032CF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8637" y="6050234"/>
              <a:ext cx="126041" cy="94531"/>
            </a:xfrm>
            <a:custGeom>
              <a:avLst/>
              <a:gdLst>
                <a:gd name="T0" fmla="*/ 50 w 180"/>
                <a:gd name="T1" fmla="*/ 135 h 135"/>
                <a:gd name="T2" fmla="*/ 0 w 180"/>
                <a:gd name="T3" fmla="*/ 80 h 135"/>
                <a:gd name="T4" fmla="*/ 30 w 180"/>
                <a:gd name="T5" fmla="*/ 53 h 135"/>
                <a:gd name="T6" fmla="*/ 55 w 180"/>
                <a:gd name="T7" fmla="*/ 80 h 135"/>
                <a:gd name="T8" fmla="*/ 155 w 180"/>
                <a:gd name="T9" fmla="*/ 0 h 135"/>
                <a:gd name="T10" fmla="*/ 180 w 180"/>
                <a:gd name="T11" fmla="*/ 33 h 135"/>
                <a:gd name="T12" fmla="*/ 50 w 180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135">
                  <a:moveTo>
                    <a:pt x="50" y="135"/>
                  </a:moveTo>
                  <a:lnTo>
                    <a:pt x="0" y="80"/>
                  </a:lnTo>
                  <a:lnTo>
                    <a:pt x="30" y="53"/>
                  </a:lnTo>
                  <a:lnTo>
                    <a:pt x="55" y="80"/>
                  </a:lnTo>
                  <a:lnTo>
                    <a:pt x="155" y="0"/>
                  </a:lnTo>
                  <a:lnTo>
                    <a:pt x="180" y="33"/>
                  </a:lnTo>
                  <a:lnTo>
                    <a:pt x="5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88">
              <a:extLst>
                <a:ext uri="{FF2B5EF4-FFF2-40B4-BE49-F238E27FC236}">
                  <a16:creationId xmlns="" xmlns:a16="http://schemas.microsoft.com/office/drawing/2014/main" id="{121E41B2-7086-493D-91AD-C7418B83F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0083" y="6087346"/>
              <a:ext cx="146347" cy="280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89">
              <a:extLst>
                <a:ext uri="{FF2B5EF4-FFF2-40B4-BE49-F238E27FC236}">
                  <a16:creationId xmlns="" xmlns:a16="http://schemas.microsoft.com/office/drawing/2014/main" id="{32256CB8-B790-41E1-AC41-20F54985B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8637" y="6163671"/>
              <a:ext cx="126041" cy="94531"/>
            </a:xfrm>
            <a:custGeom>
              <a:avLst/>
              <a:gdLst>
                <a:gd name="T0" fmla="*/ 50 w 180"/>
                <a:gd name="T1" fmla="*/ 135 h 135"/>
                <a:gd name="T2" fmla="*/ 0 w 180"/>
                <a:gd name="T3" fmla="*/ 80 h 135"/>
                <a:gd name="T4" fmla="*/ 30 w 180"/>
                <a:gd name="T5" fmla="*/ 53 h 135"/>
                <a:gd name="T6" fmla="*/ 55 w 180"/>
                <a:gd name="T7" fmla="*/ 80 h 135"/>
                <a:gd name="T8" fmla="*/ 155 w 180"/>
                <a:gd name="T9" fmla="*/ 0 h 135"/>
                <a:gd name="T10" fmla="*/ 180 w 180"/>
                <a:gd name="T11" fmla="*/ 33 h 135"/>
                <a:gd name="T12" fmla="*/ 50 w 180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135">
                  <a:moveTo>
                    <a:pt x="50" y="135"/>
                  </a:moveTo>
                  <a:lnTo>
                    <a:pt x="0" y="80"/>
                  </a:lnTo>
                  <a:lnTo>
                    <a:pt x="30" y="53"/>
                  </a:lnTo>
                  <a:lnTo>
                    <a:pt x="55" y="80"/>
                  </a:lnTo>
                  <a:lnTo>
                    <a:pt x="155" y="0"/>
                  </a:lnTo>
                  <a:lnTo>
                    <a:pt x="180" y="33"/>
                  </a:lnTo>
                  <a:lnTo>
                    <a:pt x="50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90">
              <a:extLst>
                <a:ext uri="{FF2B5EF4-FFF2-40B4-BE49-F238E27FC236}">
                  <a16:creationId xmlns="" xmlns:a16="http://schemas.microsoft.com/office/drawing/2014/main" id="{B3867DB4-3B99-4A68-8667-CC337C0D31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0083" y="6200782"/>
              <a:ext cx="146347" cy="280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91">
              <a:extLst>
                <a:ext uri="{FF2B5EF4-FFF2-40B4-BE49-F238E27FC236}">
                  <a16:creationId xmlns="" xmlns:a16="http://schemas.microsoft.com/office/drawing/2014/main" id="{F6E1F2E9-EA59-426D-B49E-2D402F89EE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2422" y="5869576"/>
              <a:ext cx="404030" cy="498560"/>
            </a:xfrm>
            <a:custGeom>
              <a:avLst/>
              <a:gdLst>
                <a:gd name="T0" fmla="*/ 535 w 577"/>
                <a:gd name="T1" fmla="*/ 42 h 712"/>
                <a:gd name="T2" fmla="*/ 535 w 577"/>
                <a:gd name="T3" fmla="*/ 670 h 712"/>
                <a:gd name="T4" fmla="*/ 42 w 577"/>
                <a:gd name="T5" fmla="*/ 670 h 712"/>
                <a:gd name="T6" fmla="*/ 42 w 577"/>
                <a:gd name="T7" fmla="*/ 42 h 712"/>
                <a:gd name="T8" fmla="*/ 535 w 577"/>
                <a:gd name="T9" fmla="*/ 42 h 712"/>
                <a:gd name="T10" fmla="*/ 577 w 577"/>
                <a:gd name="T11" fmla="*/ 0 h 712"/>
                <a:gd name="T12" fmla="*/ 0 w 577"/>
                <a:gd name="T13" fmla="*/ 0 h 712"/>
                <a:gd name="T14" fmla="*/ 0 w 577"/>
                <a:gd name="T15" fmla="*/ 712 h 712"/>
                <a:gd name="T16" fmla="*/ 577 w 577"/>
                <a:gd name="T17" fmla="*/ 712 h 712"/>
                <a:gd name="T18" fmla="*/ 577 w 577"/>
                <a:gd name="T19" fmla="*/ 0 h 712"/>
                <a:gd name="T20" fmla="*/ 577 w 577"/>
                <a:gd name="T21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7" h="712">
                  <a:moveTo>
                    <a:pt x="535" y="42"/>
                  </a:moveTo>
                  <a:lnTo>
                    <a:pt x="535" y="670"/>
                  </a:lnTo>
                  <a:lnTo>
                    <a:pt x="42" y="670"/>
                  </a:lnTo>
                  <a:lnTo>
                    <a:pt x="42" y="42"/>
                  </a:lnTo>
                  <a:lnTo>
                    <a:pt x="535" y="42"/>
                  </a:lnTo>
                  <a:close/>
                  <a:moveTo>
                    <a:pt x="577" y="0"/>
                  </a:moveTo>
                  <a:lnTo>
                    <a:pt x="0" y="0"/>
                  </a:lnTo>
                  <a:lnTo>
                    <a:pt x="0" y="712"/>
                  </a:lnTo>
                  <a:lnTo>
                    <a:pt x="577" y="712"/>
                  </a:lnTo>
                  <a:lnTo>
                    <a:pt x="577" y="0"/>
                  </a:lnTo>
                  <a:lnTo>
                    <a:pt x="5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92">
              <a:extLst>
                <a:ext uri="{FF2B5EF4-FFF2-40B4-BE49-F238E27FC236}">
                  <a16:creationId xmlns="" xmlns:a16="http://schemas.microsoft.com/office/drawing/2014/main" id="{B084B48B-B2FA-48AB-8C5C-8D83728ED8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2422" y="5869576"/>
              <a:ext cx="404030" cy="498560"/>
            </a:xfrm>
            <a:custGeom>
              <a:avLst/>
              <a:gdLst>
                <a:gd name="T0" fmla="*/ 535 w 577"/>
                <a:gd name="T1" fmla="*/ 42 h 712"/>
                <a:gd name="T2" fmla="*/ 535 w 577"/>
                <a:gd name="T3" fmla="*/ 670 h 712"/>
                <a:gd name="T4" fmla="*/ 42 w 577"/>
                <a:gd name="T5" fmla="*/ 670 h 712"/>
                <a:gd name="T6" fmla="*/ 42 w 577"/>
                <a:gd name="T7" fmla="*/ 42 h 712"/>
                <a:gd name="T8" fmla="*/ 535 w 577"/>
                <a:gd name="T9" fmla="*/ 42 h 712"/>
                <a:gd name="T10" fmla="*/ 577 w 577"/>
                <a:gd name="T11" fmla="*/ 0 h 712"/>
                <a:gd name="T12" fmla="*/ 0 w 577"/>
                <a:gd name="T13" fmla="*/ 0 h 712"/>
                <a:gd name="T14" fmla="*/ 0 w 577"/>
                <a:gd name="T15" fmla="*/ 712 h 712"/>
                <a:gd name="T16" fmla="*/ 577 w 577"/>
                <a:gd name="T17" fmla="*/ 712 h 712"/>
                <a:gd name="T18" fmla="*/ 577 w 577"/>
                <a:gd name="T19" fmla="*/ 0 h 712"/>
                <a:gd name="T20" fmla="*/ 577 w 577"/>
                <a:gd name="T21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7" h="712">
                  <a:moveTo>
                    <a:pt x="535" y="42"/>
                  </a:moveTo>
                  <a:lnTo>
                    <a:pt x="535" y="670"/>
                  </a:lnTo>
                  <a:lnTo>
                    <a:pt x="42" y="670"/>
                  </a:lnTo>
                  <a:lnTo>
                    <a:pt x="42" y="42"/>
                  </a:lnTo>
                  <a:lnTo>
                    <a:pt x="535" y="42"/>
                  </a:lnTo>
                  <a:moveTo>
                    <a:pt x="577" y="0"/>
                  </a:moveTo>
                  <a:lnTo>
                    <a:pt x="0" y="0"/>
                  </a:lnTo>
                  <a:lnTo>
                    <a:pt x="0" y="712"/>
                  </a:lnTo>
                  <a:lnTo>
                    <a:pt x="577" y="712"/>
                  </a:lnTo>
                  <a:lnTo>
                    <a:pt x="577" y="0"/>
                  </a:lnTo>
                  <a:lnTo>
                    <a:pt x="57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B9119951-0896-44F5-9AE4-CB6AD286C8F0}"/>
              </a:ext>
            </a:extLst>
          </p:cNvPr>
          <p:cNvGrpSpPr/>
          <p:nvPr/>
        </p:nvGrpSpPr>
        <p:grpSpPr>
          <a:xfrm>
            <a:off x="551538" y="1662064"/>
            <a:ext cx="599987" cy="599370"/>
            <a:chOff x="4764088" y="995363"/>
            <a:chExt cx="677862" cy="677862"/>
          </a:xfrm>
          <a:solidFill>
            <a:schemeClr val="bg1"/>
          </a:solidFill>
        </p:grpSpPr>
        <p:sp>
          <p:nvSpPr>
            <p:cNvPr id="15" name="Freeform 5">
              <a:extLst>
                <a:ext uri="{FF2B5EF4-FFF2-40B4-BE49-F238E27FC236}">
                  <a16:creationId xmlns="" xmlns:a16="http://schemas.microsoft.com/office/drawing/2014/main" id="{72A15674-7F8C-4E32-A1F1-CD8550A30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088" y="995363"/>
              <a:ext cx="677862" cy="677862"/>
            </a:xfrm>
            <a:custGeom>
              <a:avLst/>
              <a:gdLst>
                <a:gd name="T0" fmla="*/ 427 w 427"/>
                <a:gd name="T1" fmla="*/ 427 h 427"/>
                <a:gd name="T2" fmla="*/ 389 w 427"/>
                <a:gd name="T3" fmla="*/ 427 h 427"/>
                <a:gd name="T4" fmla="*/ 389 w 427"/>
                <a:gd name="T5" fmla="*/ 409 h 427"/>
                <a:gd name="T6" fmla="*/ 409 w 427"/>
                <a:gd name="T7" fmla="*/ 409 h 427"/>
                <a:gd name="T8" fmla="*/ 409 w 427"/>
                <a:gd name="T9" fmla="*/ 18 h 427"/>
                <a:gd name="T10" fmla="*/ 18 w 427"/>
                <a:gd name="T11" fmla="*/ 18 h 427"/>
                <a:gd name="T12" fmla="*/ 18 w 427"/>
                <a:gd name="T13" fmla="*/ 98 h 427"/>
                <a:gd name="T14" fmla="*/ 0 w 427"/>
                <a:gd name="T15" fmla="*/ 98 h 427"/>
                <a:gd name="T16" fmla="*/ 0 w 427"/>
                <a:gd name="T17" fmla="*/ 0 h 427"/>
                <a:gd name="T18" fmla="*/ 427 w 427"/>
                <a:gd name="T19" fmla="*/ 0 h 427"/>
                <a:gd name="T20" fmla="*/ 427 w 427"/>
                <a:gd name="T21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7" h="427">
                  <a:moveTo>
                    <a:pt x="427" y="427"/>
                  </a:moveTo>
                  <a:lnTo>
                    <a:pt x="389" y="427"/>
                  </a:lnTo>
                  <a:lnTo>
                    <a:pt x="389" y="409"/>
                  </a:lnTo>
                  <a:lnTo>
                    <a:pt x="409" y="409"/>
                  </a:lnTo>
                  <a:lnTo>
                    <a:pt x="409" y="18"/>
                  </a:lnTo>
                  <a:lnTo>
                    <a:pt x="18" y="18"/>
                  </a:lnTo>
                  <a:lnTo>
                    <a:pt x="18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427" y="0"/>
                  </a:lnTo>
                  <a:lnTo>
                    <a:pt x="427" y="4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="" xmlns:a16="http://schemas.microsoft.com/office/drawing/2014/main" id="{4F149CC7-0C9F-4979-8088-AB851A23C7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0125" y="1203325"/>
              <a:ext cx="504825" cy="441325"/>
            </a:xfrm>
            <a:custGeom>
              <a:avLst/>
              <a:gdLst>
                <a:gd name="T0" fmla="*/ 72 w 143"/>
                <a:gd name="T1" fmla="*/ 125 h 125"/>
                <a:gd name="T2" fmla="*/ 70 w 143"/>
                <a:gd name="T3" fmla="*/ 123 h 125"/>
                <a:gd name="T4" fmla="*/ 3 w 143"/>
                <a:gd name="T5" fmla="*/ 104 h 125"/>
                <a:gd name="T6" fmla="*/ 0 w 143"/>
                <a:gd name="T7" fmla="*/ 104 h 125"/>
                <a:gd name="T8" fmla="*/ 0 w 143"/>
                <a:gd name="T9" fmla="*/ 1 h 125"/>
                <a:gd name="T10" fmla="*/ 3 w 143"/>
                <a:gd name="T11" fmla="*/ 1 h 125"/>
                <a:gd name="T12" fmla="*/ 72 w 143"/>
                <a:gd name="T13" fmla="*/ 19 h 125"/>
                <a:gd name="T14" fmla="*/ 140 w 143"/>
                <a:gd name="T15" fmla="*/ 1 h 125"/>
                <a:gd name="T16" fmla="*/ 143 w 143"/>
                <a:gd name="T17" fmla="*/ 1 h 125"/>
                <a:gd name="T18" fmla="*/ 143 w 143"/>
                <a:gd name="T19" fmla="*/ 104 h 125"/>
                <a:gd name="T20" fmla="*/ 140 w 143"/>
                <a:gd name="T21" fmla="*/ 104 h 125"/>
                <a:gd name="T22" fmla="*/ 74 w 143"/>
                <a:gd name="T23" fmla="*/ 123 h 125"/>
                <a:gd name="T24" fmla="*/ 72 w 143"/>
                <a:gd name="T25" fmla="*/ 125 h 125"/>
                <a:gd name="T26" fmla="*/ 6 w 143"/>
                <a:gd name="T27" fmla="*/ 98 h 125"/>
                <a:gd name="T28" fmla="*/ 72 w 143"/>
                <a:gd name="T29" fmla="*/ 117 h 125"/>
                <a:gd name="T30" fmla="*/ 137 w 143"/>
                <a:gd name="T31" fmla="*/ 98 h 125"/>
                <a:gd name="T32" fmla="*/ 137 w 143"/>
                <a:gd name="T33" fmla="*/ 7 h 125"/>
                <a:gd name="T34" fmla="*/ 74 w 143"/>
                <a:gd name="T35" fmla="*/ 26 h 125"/>
                <a:gd name="T36" fmla="*/ 72 w 143"/>
                <a:gd name="T37" fmla="*/ 27 h 125"/>
                <a:gd name="T38" fmla="*/ 70 w 143"/>
                <a:gd name="T39" fmla="*/ 26 h 125"/>
                <a:gd name="T40" fmla="*/ 6 w 143"/>
                <a:gd name="T41" fmla="*/ 7 h 125"/>
                <a:gd name="T42" fmla="*/ 6 w 143"/>
                <a:gd name="T43" fmla="*/ 9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3" h="125">
                  <a:moveTo>
                    <a:pt x="72" y="125"/>
                  </a:moveTo>
                  <a:cubicBezTo>
                    <a:pt x="70" y="123"/>
                    <a:pt x="70" y="123"/>
                    <a:pt x="70" y="123"/>
                  </a:cubicBezTo>
                  <a:cubicBezTo>
                    <a:pt x="69" y="123"/>
                    <a:pt x="48" y="104"/>
                    <a:pt x="3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3" y="0"/>
                    <a:pt x="65" y="14"/>
                    <a:pt x="72" y="19"/>
                  </a:cubicBezTo>
                  <a:cubicBezTo>
                    <a:pt x="78" y="14"/>
                    <a:pt x="101" y="0"/>
                    <a:pt x="140" y="1"/>
                  </a:cubicBezTo>
                  <a:cubicBezTo>
                    <a:pt x="143" y="1"/>
                    <a:pt x="143" y="1"/>
                    <a:pt x="143" y="1"/>
                  </a:cubicBezTo>
                  <a:cubicBezTo>
                    <a:pt x="143" y="104"/>
                    <a:pt x="143" y="104"/>
                    <a:pt x="143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96" y="104"/>
                    <a:pt x="74" y="123"/>
                    <a:pt x="74" y="123"/>
                  </a:cubicBezTo>
                  <a:lnTo>
                    <a:pt x="72" y="125"/>
                  </a:lnTo>
                  <a:close/>
                  <a:moveTo>
                    <a:pt x="6" y="98"/>
                  </a:moveTo>
                  <a:cubicBezTo>
                    <a:pt x="44" y="98"/>
                    <a:pt x="65" y="112"/>
                    <a:pt x="72" y="117"/>
                  </a:cubicBezTo>
                  <a:cubicBezTo>
                    <a:pt x="78" y="112"/>
                    <a:pt x="100" y="98"/>
                    <a:pt x="137" y="98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95" y="7"/>
                    <a:pt x="74" y="25"/>
                    <a:pt x="74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9" y="25"/>
                    <a:pt x="49" y="7"/>
                    <a:pt x="6" y="7"/>
                  </a:cubicBezTo>
                  <a:lnTo>
                    <a:pt x="6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="" xmlns:a16="http://schemas.microsoft.com/office/drawing/2014/main" id="{E24E8CB5-EA9B-494B-84A6-47BCAC86AE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06950" y="1203325"/>
              <a:ext cx="511175" cy="444500"/>
            </a:xfrm>
            <a:custGeom>
              <a:avLst/>
              <a:gdLst>
                <a:gd name="T0" fmla="*/ 73 w 145"/>
                <a:gd name="T1" fmla="*/ 126 h 126"/>
                <a:gd name="T2" fmla="*/ 70 w 145"/>
                <a:gd name="T3" fmla="*/ 123 h 126"/>
                <a:gd name="T4" fmla="*/ 4 w 145"/>
                <a:gd name="T5" fmla="*/ 105 h 126"/>
                <a:gd name="T6" fmla="*/ 0 w 145"/>
                <a:gd name="T7" fmla="*/ 105 h 126"/>
                <a:gd name="T8" fmla="*/ 0 w 145"/>
                <a:gd name="T9" fmla="*/ 0 h 126"/>
                <a:gd name="T10" fmla="*/ 4 w 145"/>
                <a:gd name="T11" fmla="*/ 0 h 126"/>
                <a:gd name="T12" fmla="*/ 73 w 145"/>
                <a:gd name="T13" fmla="*/ 18 h 126"/>
                <a:gd name="T14" fmla="*/ 141 w 145"/>
                <a:gd name="T15" fmla="*/ 0 h 126"/>
                <a:gd name="T16" fmla="*/ 145 w 145"/>
                <a:gd name="T17" fmla="*/ 0 h 126"/>
                <a:gd name="T18" fmla="*/ 145 w 145"/>
                <a:gd name="T19" fmla="*/ 105 h 126"/>
                <a:gd name="T20" fmla="*/ 141 w 145"/>
                <a:gd name="T21" fmla="*/ 105 h 126"/>
                <a:gd name="T22" fmla="*/ 75 w 145"/>
                <a:gd name="T23" fmla="*/ 123 h 126"/>
                <a:gd name="T24" fmla="*/ 73 w 145"/>
                <a:gd name="T25" fmla="*/ 126 h 126"/>
                <a:gd name="T26" fmla="*/ 6 w 145"/>
                <a:gd name="T27" fmla="*/ 104 h 126"/>
                <a:gd name="T28" fmla="*/ 71 w 145"/>
                <a:gd name="T29" fmla="*/ 122 h 126"/>
                <a:gd name="T30" fmla="*/ 73 w 145"/>
                <a:gd name="T31" fmla="*/ 124 h 126"/>
                <a:gd name="T32" fmla="*/ 74 w 145"/>
                <a:gd name="T33" fmla="*/ 122 h 126"/>
                <a:gd name="T34" fmla="*/ 141 w 145"/>
                <a:gd name="T35" fmla="*/ 104 h 126"/>
                <a:gd name="T36" fmla="*/ 144 w 145"/>
                <a:gd name="T37" fmla="*/ 104 h 126"/>
                <a:gd name="T38" fmla="*/ 144 w 145"/>
                <a:gd name="T39" fmla="*/ 2 h 126"/>
                <a:gd name="T40" fmla="*/ 141 w 145"/>
                <a:gd name="T41" fmla="*/ 2 h 126"/>
                <a:gd name="T42" fmla="*/ 73 w 145"/>
                <a:gd name="T43" fmla="*/ 20 h 126"/>
                <a:gd name="T44" fmla="*/ 73 w 145"/>
                <a:gd name="T45" fmla="*/ 20 h 126"/>
                <a:gd name="T46" fmla="*/ 72 w 145"/>
                <a:gd name="T47" fmla="*/ 20 h 126"/>
                <a:gd name="T48" fmla="*/ 4 w 145"/>
                <a:gd name="T49" fmla="*/ 2 h 126"/>
                <a:gd name="T50" fmla="*/ 2 w 145"/>
                <a:gd name="T51" fmla="*/ 2 h 126"/>
                <a:gd name="T52" fmla="*/ 2 w 145"/>
                <a:gd name="T53" fmla="*/ 104 h 126"/>
                <a:gd name="T54" fmla="*/ 4 w 145"/>
                <a:gd name="T55" fmla="*/ 104 h 126"/>
                <a:gd name="T56" fmla="*/ 6 w 145"/>
                <a:gd name="T57" fmla="*/ 104 h 126"/>
                <a:gd name="T58" fmla="*/ 73 w 145"/>
                <a:gd name="T59" fmla="*/ 117 h 126"/>
                <a:gd name="T60" fmla="*/ 72 w 145"/>
                <a:gd name="T61" fmla="*/ 117 h 126"/>
                <a:gd name="T62" fmla="*/ 7 w 145"/>
                <a:gd name="T63" fmla="*/ 99 h 126"/>
                <a:gd name="T64" fmla="*/ 7 w 145"/>
                <a:gd name="T65" fmla="*/ 99 h 126"/>
                <a:gd name="T66" fmla="*/ 7 w 145"/>
                <a:gd name="T67" fmla="*/ 6 h 126"/>
                <a:gd name="T68" fmla="*/ 7 w 145"/>
                <a:gd name="T69" fmla="*/ 6 h 126"/>
                <a:gd name="T70" fmla="*/ 71 w 145"/>
                <a:gd name="T71" fmla="*/ 25 h 126"/>
                <a:gd name="T72" fmla="*/ 73 w 145"/>
                <a:gd name="T73" fmla="*/ 27 h 126"/>
                <a:gd name="T74" fmla="*/ 74 w 145"/>
                <a:gd name="T75" fmla="*/ 25 h 126"/>
                <a:gd name="T76" fmla="*/ 138 w 145"/>
                <a:gd name="T77" fmla="*/ 6 h 126"/>
                <a:gd name="T78" fmla="*/ 139 w 145"/>
                <a:gd name="T79" fmla="*/ 6 h 126"/>
                <a:gd name="T80" fmla="*/ 139 w 145"/>
                <a:gd name="T81" fmla="*/ 99 h 126"/>
                <a:gd name="T82" fmla="*/ 138 w 145"/>
                <a:gd name="T83" fmla="*/ 99 h 126"/>
                <a:gd name="T84" fmla="*/ 73 w 145"/>
                <a:gd name="T85" fmla="*/ 117 h 126"/>
                <a:gd name="T86" fmla="*/ 8 w 145"/>
                <a:gd name="T87" fmla="*/ 97 h 126"/>
                <a:gd name="T88" fmla="*/ 73 w 145"/>
                <a:gd name="T89" fmla="*/ 116 h 126"/>
                <a:gd name="T90" fmla="*/ 138 w 145"/>
                <a:gd name="T91" fmla="*/ 97 h 126"/>
                <a:gd name="T92" fmla="*/ 138 w 145"/>
                <a:gd name="T93" fmla="*/ 8 h 126"/>
                <a:gd name="T94" fmla="*/ 75 w 145"/>
                <a:gd name="T95" fmla="*/ 26 h 126"/>
                <a:gd name="T96" fmla="*/ 73 w 145"/>
                <a:gd name="T97" fmla="*/ 28 h 126"/>
                <a:gd name="T98" fmla="*/ 70 w 145"/>
                <a:gd name="T99" fmla="*/ 26 h 126"/>
                <a:gd name="T100" fmla="*/ 8 w 145"/>
                <a:gd name="T101" fmla="*/ 8 h 126"/>
                <a:gd name="T102" fmla="*/ 8 w 145"/>
                <a:gd name="T103" fmla="*/ 9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5" h="126">
                  <a:moveTo>
                    <a:pt x="73" y="126"/>
                  </a:moveTo>
                  <a:cubicBezTo>
                    <a:pt x="70" y="123"/>
                    <a:pt x="70" y="123"/>
                    <a:pt x="70" y="123"/>
                  </a:cubicBezTo>
                  <a:cubicBezTo>
                    <a:pt x="70" y="123"/>
                    <a:pt x="48" y="104"/>
                    <a:pt x="4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4" y="0"/>
                    <a:pt x="49" y="1"/>
                    <a:pt x="73" y="18"/>
                  </a:cubicBezTo>
                  <a:cubicBezTo>
                    <a:pt x="81" y="13"/>
                    <a:pt x="103" y="0"/>
                    <a:pt x="141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105"/>
                    <a:pt x="145" y="105"/>
                    <a:pt x="145" y="105"/>
                  </a:cubicBezTo>
                  <a:cubicBezTo>
                    <a:pt x="141" y="105"/>
                    <a:pt x="141" y="105"/>
                    <a:pt x="141" y="105"/>
                  </a:cubicBezTo>
                  <a:cubicBezTo>
                    <a:pt x="97" y="104"/>
                    <a:pt x="75" y="123"/>
                    <a:pt x="75" y="123"/>
                  </a:cubicBezTo>
                  <a:lnTo>
                    <a:pt x="73" y="126"/>
                  </a:lnTo>
                  <a:close/>
                  <a:moveTo>
                    <a:pt x="6" y="104"/>
                  </a:moveTo>
                  <a:cubicBezTo>
                    <a:pt x="50" y="104"/>
                    <a:pt x="71" y="122"/>
                    <a:pt x="71" y="122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4" y="122"/>
                    <a:pt x="74" y="122"/>
                    <a:pt x="74" y="122"/>
                  </a:cubicBezTo>
                  <a:cubicBezTo>
                    <a:pt x="75" y="122"/>
                    <a:pt x="97" y="103"/>
                    <a:pt x="141" y="104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31" y="1"/>
                    <a:pt x="97" y="2"/>
                    <a:pt x="73" y="20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49" y="2"/>
                    <a:pt x="14" y="1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5" y="104"/>
                    <a:pt x="6" y="104"/>
                    <a:pt x="6" y="104"/>
                  </a:cubicBezTo>
                  <a:close/>
                  <a:moveTo>
                    <a:pt x="73" y="117"/>
                  </a:moveTo>
                  <a:cubicBezTo>
                    <a:pt x="72" y="117"/>
                    <a:pt x="72" y="117"/>
                    <a:pt x="72" y="117"/>
                  </a:cubicBezTo>
                  <a:cubicBezTo>
                    <a:pt x="50" y="100"/>
                    <a:pt x="17" y="99"/>
                    <a:pt x="7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0" y="7"/>
                    <a:pt x="71" y="25"/>
                    <a:pt x="71" y="25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5" y="25"/>
                    <a:pt x="96" y="7"/>
                    <a:pt x="138" y="6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8" y="99"/>
                    <a:pt x="138" y="99"/>
                    <a:pt x="138" y="99"/>
                  </a:cubicBezTo>
                  <a:cubicBezTo>
                    <a:pt x="129" y="99"/>
                    <a:pt x="96" y="100"/>
                    <a:pt x="73" y="117"/>
                  </a:cubicBezTo>
                  <a:close/>
                  <a:moveTo>
                    <a:pt x="8" y="97"/>
                  </a:moveTo>
                  <a:cubicBezTo>
                    <a:pt x="18" y="98"/>
                    <a:pt x="50" y="99"/>
                    <a:pt x="73" y="116"/>
                  </a:cubicBezTo>
                  <a:cubicBezTo>
                    <a:pt x="80" y="110"/>
                    <a:pt x="101" y="98"/>
                    <a:pt x="138" y="97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96" y="8"/>
                    <a:pt x="75" y="26"/>
                    <a:pt x="75" y="26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26"/>
                    <a:pt x="49" y="8"/>
                    <a:pt x="8" y="8"/>
                  </a:cubicBezTo>
                  <a:lnTo>
                    <a:pt x="8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>
              <a:extLst>
                <a:ext uri="{FF2B5EF4-FFF2-40B4-BE49-F238E27FC236}">
                  <a16:creationId xmlns="" xmlns:a16="http://schemas.microsoft.com/office/drawing/2014/main" id="{2271B488-73E5-41C9-9097-15DD46BB4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088" y="1249363"/>
              <a:ext cx="596900" cy="423862"/>
            </a:xfrm>
            <a:custGeom>
              <a:avLst/>
              <a:gdLst>
                <a:gd name="T0" fmla="*/ 162 w 169"/>
                <a:gd name="T1" fmla="*/ 0 h 120"/>
                <a:gd name="T2" fmla="*/ 162 w 169"/>
                <a:gd name="T3" fmla="*/ 103 h 120"/>
                <a:gd name="T4" fmla="*/ 85 w 169"/>
                <a:gd name="T5" fmla="*/ 103 h 120"/>
                <a:gd name="T6" fmla="*/ 84 w 169"/>
                <a:gd name="T7" fmla="*/ 103 h 120"/>
                <a:gd name="T8" fmla="*/ 84 w 169"/>
                <a:gd name="T9" fmla="*/ 103 h 120"/>
                <a:gd name="T10" fmla="*/ 8 w 169"/>
                <a:gd name="T11" fmla="*/ 103 h 120"/>
                <a:gd name="T12" fmla="*/ 8 w 169"/>
                <a:gd name="T13" fmla="*/ 0 h 120"/>
                <a:gd name="T14" fmla="*/ 0 w 169"/>
                <a:gd name="T15" fmla="*/ 0 h 120"/>
                <a:gd name="T16" fmla="*/ 0 w 169"/>
                <a:gd name="T17" fmla="*/ 111 h 120"/>
                <a:gd name="T18" fmla="*/ 71 w 169"/>
                <a:gd name="T19" fmla="*/ 111 h 120"/>
                <a:gd name="T20" fmla="*/ 84 w 169"/>
                <a:gd name="T21" fmla="*/ 120 h 120"/>
                <a:gd name="T22" fmla="*/ 98 w 169"/>
                <a:gd name="T23" fmla="*/ 111 h 120"/>
                <a:gd name="T24" fmla="*/ 169 w 169"/>
                <a:gd name="T25" fmla="*/ 111 h 120"/>
                <a:gd name="T26" fmla="*/ 169 w 169"/>
                <a:gd name="T27" fmla="*/ 0 h 120"/>
                <a:gd name="T28" fmla="*/ 162 w 169"/>
                <a:gd name="T2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9" h="120">
                  <a:moveTo>
                    <a:pt x="162" y="0"/>
                  </a:moveTo>
                  <a:cubicBezTo>
                    <a:pt x="162" y="103"/>
                    <a:pt x="162" y="103"/>
                    <a:pt x="162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5" y="103"/>
                    <a:pt x="84" y="103"/>
                    <a:pt x="84" y="103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3" y="116"/>
                    <a:pt x="79" y="120"/>
                    <a:pt x="84" y="120"/>
                  </a:cubicBezTo>
                  <a:cubicBezTo>
                    <a:pt x="90" y="120"/>
                    <a:pt x="96" y="116"/>
                    <a:pt x="98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69" y="0"/>
                    <a:pt x="169" y="0"/>
                    <a:pt x="169" y="0"/>
                  </a:cubicBezTo>
                  <a:lnTo>
                    <a:pt x="1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9">
              <a:extLst>
                <a:ext uri="{FF2B5EF4-FFF2-40B4-BE49-F238E27FC236}">
                  <a16:creationId xmlns="" xmlns:a16="http://schemas.microsoft.com/office/drawing/2014/main" id="{C06E0B3C-613C-4A9D-8AA2-7DE4E60E8B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9838" y="1270000"/>
              <a:ext cx="28575" cy="342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0D9348AB-4345-45D0-9124-B2B47134E28C}"/>
              </a:ext>
            </a:extLst>
          </p:cNvPr>
          <p:cNvGrpSpPr>
            <a:grpSpLocks noChangeAspect="1"/>
          </p:cNvGrpSpPr>
          <p:nvPr/>
        </p:nvGrpSpPr>
        <p:grpSpPr>
          <a:xfrm>
            <a:off x="583095" y="4766355"/>
            <a:ext cx="598306" cy="599370"/>
            <a:chOff x="17137063" y="1639888"/>
            <a:chExt cx="1362075" cy="1365250"/>
          </a:xfrm>
          <a:solidFill>
            <a:schemeClr val="bg1"/>
          </a:solidFill>
        </p:grpSpPr>
        <p:sp>
          <p:nvSpPr>
            <p:cNvPr id="7" name="Freeform 77">
              <a:extLst>
                <a:ext uri="{FF2B5EF4-FFF2-40B4-BE49-F238E27FC236}">
                  <a16:creationId xmlns="" xmlns:a16="http://schemas.microsoft.com/office/drawing/2014/main" id="{69E1372A-A02E-4D2C-A871-824A2C7C0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37063" y="1639888"/>
              <a:ext cx="1362075" cy="1365250"/>
            </a:xfrm>
            <a:custGeom>
              <a:avLst/>
              <a:gdLst>
                <a:gd name="T0" fmla="*/ 858 w 858"/>
                <a:gd name="T1" fmla="*/ 860 h 860"/>
                <a:gd name="T2" fmla="*/ 674 w 858"/>
                <a:gd name="T3" fmla="*/ 860 h 860"/>
                <a:gd name="T4" fmla="*/ 674 w 858"/>
                <a:gd name="T5" fmla="*/ 825 h 860"/>
                <a:gd name="T6" fmla="*/ 823 w 858"/>
                <a:gd name="T7" fmla="*/ 825 h 860"/>
                <a:gd name="T8" fmla="*/ 823 w 858"/>
                <a:gd name="T9" fmla="*/ 36 h 860"/>
                <a:gd name="T10" fmla="*/ 35 w 858"/>
                <a:gd name="T11" fmla="*/ 36 h 860"/>
                <a:gd name="T12" fmla="*/ 35 w 858"/>
                <a:gd name="T13" fmla="*/ 199 h 860"/>
                <a:gd name="T14" fmla="*/ 0 w 858"/>
                <a:gd name="T15" fmla="*/ 199 h 860"/>
                <a:gd name="T16" fmla="*/ 0 w 858"/>
                <a:gd name="T17" fmla="*/ 0 h 860"/>
                <a:gd name="T18" fmla="*/ 858 w 858"/>
                <a:gd name="T19" fmla="*/ 0 h 860"/>
                <a:gd name="T20" fmla="*/ 858 w 858"/>
                <a:gd name="T21" fmla="*/ 860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8" h="860">
                  <a:moveTo>
                    <a:pt x="858" y="860"/>
                  </a:moveTo>
                  <a:lnTo>
                    <a:pt x="674" y="860"/>
                  </a:lnTo>
                  <a:lnTo>
                    <a:pt x="674" y="825"/>
                  </a:lnTo>
                  <a:lnTo>
                    <a:pt x="823" y="825"/>
                  </a:lnTo>
                  <a:lnTo>
                    <a:pt x="823" y="36"/>
                  </a:lnTo>
                  <a:lnTo>
                    <a:pt x="35" y="36"/>
                  </a:lnTo>
                  <a:lnTo>
                    <a:pt x="35" y="199"/>
                  </a:lnTo>
                  <a:lnTo>
                    <a:pt x="0" y="199"/>
                  </a:lnTo>
                  <a:lnTo>
                    <a:pt x="0" y="0"/>
                  </a:lnTo>
                  <a:lnTo>
                    <a:pt x="858" y="0"/>
                  </a:lnTo>
                  <a:lnTo>
                    <a:pt x="858" y="8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8">
              <a:extLst>
                <a:ext uri="{FF2B5EF4-FFF2-40B4-BE49-F238E27FC236}">
                  <a16:creationId xmlns="" xmlns:a16="http://schemas.microsoft.com/office/drawing/2014/main" id="{11E530D7-C63C-4D7C-A0A9-DE066D22EF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37063" y="2452688"/>
              <a:ext cx="979488" cy="552450"/>
            </a:xfrm>
            <a:custGeom>
              <a:avLst/>
              <a:gdLst>
                <a:gd name="T0" fmla="*/ 69 w 87"/>
                <a:gd name="T1" fmla="*/ 3 h 49"/>
                <a:gd name="T2" fmla="*/ 69 w 87"/>
                <a:gd name="T3" fmla="*/ 3 h 49"/>
                <a:gd name="T4" fmla="*/ 69 w 87"/>
                <a:gd name="T5" fmla="*/ 3 h 49"/>
                <a:gd name="T6" fmla="*/ 57 w 87"/>
                <a:gd name="T7" fmla="*/ 0 h 49"/>
                <a:gd name="T8" fmla="*/ 56 w 87"/>
                <a:gd name="T9" fmla="*/ 0 h 49"/>
                <a:gd name="T10" fmla="*/ 44 w 87"/>
                <a:gd name="T11" fmla="*/ 20 h 49"/>
                <a:gd name="T12" fmla="*/ 30 w 87"/>
                <a:gd name="T13" fmla="*/ 0 h 49"/>
                <a:gd name="T14" fmla="*/ 29 w 87"/>
                <a:gd name="T15" fmla="*/ 0 h 49"/>
                <a:gd name="T16" fmla="*/ 0 w 87"/>
                <a:gd name="T17" fmla="*/ 22 h 49"/>
                <a:gd name="T18" fmla="*/ 0 w 87"/>
                <a:gd name="T19" fmla="*/ 49 h 49"/>
                <a:gd name="T20" fmla="*/ 87 w 87"/>
                <a:gd name="T21" fmla="*/ 49 h 49"/>
                <a:gd name="T22" fmla="*/ 87 w 87"/>
                <a:gd name="T23" fmla="*/ 22 h 49"/>
                <a:gd name="T24" fmla="*/ 69 w 87"/>
                <a:gd name="T25" fmla="*/ 3 h 49"/>
                <a:gd name="T26" fmla="*/ 72 w 87"/>
                <a:gd name="T27" fmla="*/ 27 h 49"/>
                <a:gd name="T28" fmla="*/ 66 w 87"/>
                <a:gd name="T29" fmla="*/ 33 h 49"/>
                <a:gd name="T30" fmla="*/ 60 w 87"/>
                <a:gd name="T31" fmla="*/ 27 h 49"/>
                <a:gd name="T32" fmla="*/ 66 w 87"/>
                <a:gd name="T33" fmla="*/ 21 h 49"/>
                <a:gd name="T34" fmla="*/ 72 w 87"/>
                <a:gd name="T35" fmla="*/ 27 h 49"/>
                <a:gd name="T36" fmla="*/ 82 w 87"/>
                <a:gd name="T37" fmla="*/ 44 h 49"/>
                <a:gd name="T38" fmla="*/ 5 w 87"/>
                <a:gd name="T39" fmla="*/ 44 h 49"/>
                <a:gd name="T40" fmla="*/ 5 w 87"/>
                <a:gd name="T41" fmla="*/ 22 h 49"/>
                <a:gd name="T42" fmla="*/ 19 w 87"/>
                <a:gd name="T43" fmla="*/ 8 h 49"/>
                <a:gd name="T44" fmla="*/ 19 w 87"/>
                <a:gd name="T45" fmla="*/ 16 h 49"/>
                <a:gd name="T46" fmla="*/ 12 w 87"/>
                <a:gd name="T47" fmla="*/ 25 h 49"/>
                <a:gd name="T48" fmla="*/ 12 w 87"/>
                <a:gd name="T49" fmla="*/ 36 h 49"/>
                <a:gd name="T50" fmla="*/ 17 w 87"/>
                <a:gd name="T51" fmla="*/ 36 h 49"/>
                <a:gd name="T52" fmla="*/ 17 w 87"/>
                <a:gd name="T53" fmla="*/ 25 h 49"/>
                <a:gd name="T54" fmla="*/ 22 w 87"/>
                <a:gd name="T55" fmla="*/ 20 h 49"/>
                <a:gd name="T56" fmla="*/ 26 w 87"/>
                <a:gd name="T57" fmla="*/ 25 h 49"/>
                <a:gd name="T58" fmla="*/ 26 w 87"/>
                <a:gd name="T59" fmla="*/ 36 h 49"/>
                <a:gd name="T60" fmla="*/ 32 w 87"/>
                <a:gd name="T61" fmla="*/ 36 h 49"/>
                <a:gd name="T62" fmla="*/ 32 w 87"/>
                <a:gd name="T63" fmla="*/ 25 h 49"/>
                <a:gd name="T64" fmla="*/ 24 w 87"/>
                <a:gd name="T65" fmla="*/ 16 h 49"/>
                <a:gd name="T66" fmla="*/ 24 w 87"/>
                <a:gd name="T67" fmla="*/ 7 h 49"/>
                <a:gd name="T68" fmla="*/ 28 w 87"/>
                <a:gd name="T69" fmla="*/ 6 h 49"/>
                <a:gd name="T70" fmla="*/ 45 w 87"/>
                <a:gd name="T71" fmla="*/ 29 h 49"/>
                <a:gd name="T72" fmla="*/ 58 w 87"/>
                <a:gd name="T73" fmla="*/ 6 h 49"/>
                <a:gd name="T74" fmla="*/ 63 w 87"/>
                <a:gd name="T75" fmla="*/ 7 h 49"/>
                <a:gd name="T76" fmla="*/ 63 w 87"/>
                <a:gd name="T77" fmla="*/ 16 h 49"/>
                <a:gd name="T78" fmla="*/ 55 w 87"/>
                <a:gd name="T79" fmla="*/ 27 h 49"/>
                <a:gd name="T80" fmla="*/ 66 w 87"/>
                <a:gd name="T81" fmla="*/ 38 h 49"/>
                <a:gd name="T82" fmla="*/ 77 w 87"/>
                <a:gd name="T83" fmla="*/ 27 h 49"/>
                <a:gd name="T84" fmla="*/ 69 w 87"/>
                <a:gd name="T85" fmla="*/ 16 h 49"/>
                <a:gd name="T86" fmla="*/ 69 w 87"/>
                <a:gd name="T87" fmla="*/ 9 h 49"/>
                <a:gd name="T88" fmla="*/ 82 w 87"/>
                <a:gd name="T89" fmla="*/ 22 h 49"/>
                <a:gd name="T90" fmla="*/ 82 w 87"/>
                <a:gd name="T91" fmla="*/ 4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7" h="49">
                  <a:moveTo>
                    <a:pt x="69" y="3"/>
                  </a:moveTo>
                  <a:cubicBezTo>
                    <a:pt x="69" y="3"/>
                    <a:pt x="69" y="3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5" y="2"/>
                    <a:pt x="62" y="1"/>
                    <a:pt x="57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0" y="4"/>
                    <a:pt x="0" y="12"/>
                    <a:pt x="0" y="2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14"/>
                    <a:pt x="81" y="7"/>
                    <a:pt x="69" y="3"/>
                  </a:cubicBezTo>
                  <a:close/>
                  <a:moveTo>
                    <a:pt x="72" y="27"/>
                  </a:moveTo>
                  <a:cubicBezTo>
                    <a:pt x="72" y="30"/>
                    <a:pt x="69" y="33"/>
                    <a:pt x="66" y="33"/>
                  </a:cubicBezTo>
                  <a:cubicBezTo>
                    <a:pt x="63" y="33"/>
                    <a:pt x="60" y="30"/>
                    <a:pt x="60" y="27"/>
                  </a:cubicBezTo>
                  <a:cubicBezTo>
                    <a:pt x="60" y="24"/>
                    <a:pt x="63" y="21"/>
                    <a:pt x="66" y="21"/>
                  </a:cubicBezTo>
                  <a:cubicBezTo>
                    <a:pt x="69" y="21"/>
                    <a:pt x="72" y="24"/>
                    <a:pt x="72" y="27"/>
                  </a:cubicBezTo>
                  <a:close/>
                  <a:moveTo>
                    <a:pt x="82" y="44"/>
                  </a:moveTo>
                  <a:cubicBezTo>
                    <a:pt x="5" y="44"/>
                    <a:pt x="5" y="44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15"/>
                    <a:pt x="12" y="11"/>
                    <a:pt x="19" y="8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5" y="17"/>
                    <a:pt x="12" y="21"/>
                    <a:pt x="12" y="2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3"/>
                    <a:pt x="19" y="20"/>
                    <a:pt x="22" y="20"/>
                  </a:cubicBezTo>
                  <a:cubicBezTo>
                    <a:pt x="24" y="20"/>
                    <a:pt x="26" y="23"/>
                    <a:pt x="26" y="2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1"/>
                    <a:pt x="28" y="17"/>
                    <a:pt x="24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5" y="6"/>
                    <a:pt x="27" y="6"/>
                    <a:pt x="28" y="6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60" y="6"/>
                    <a:pt x="62" y="6"/>
                    <a:pt x="63" y="7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59" y="17"/>
                    <a:pt x="55" y="22"/>
                    <a:pt x="55" y="27"/>
                  </a:cubicBezTo>
                  <a:cubicBezTo>
                    <a:pt x="55" y="33"/>
                    <a:pt x="60" y="38"/>
                    <a:pt x="66" y="38"/>
                  </a:cubicBezTo>
                  <a:cubicBezTo>
                    <a:pt x="72" y="38"/>
                    <a:pt x="77" y="33"/>
                    <a:pt x="77" y="27"/>
                  </a:cubicBezTo>
                  <a:cubicBezTo>
                    <a:pt x="77" y="22"/>
                    <a:pt x="73" y="17"/>
                    <a:pt x="69" y="16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6" y="11"/>
                    <a:pt x="82" y="15"/>
                    <a:pt x="82" y="22"/>
                  </a:cubicBezTo>
                  <a:lnTo>
                    <a:pt x="82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9">
              <a:extLst>
                <a:ext uri="{FF2B5EF4-FFF2-40B4-BE49-F238E27FC236}">
                  <a16:creationId xmlns="" xmlns:a16="http://schemas.microsoft.com/office/drawing/2014/main" id="{A7F76E0F-DD2C-4C80-B64E-46F7FCC7D1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362488" y="1854200"/>
              <a:ext cx="539750" cy="541337"/>
            </a:xfrm>
            <a:custGeom>
              <a:avLst/>
              <a:gdLst>
                <a:gd name="T0" fmla="*/ 24 w 48"/>
                <a:gd name="T1" fmla="*/ 48 h 48"/>
                <a:gd name="T2" fmla="*/ 0 w 48"/>
                <a:gd name="T3" fmla="*/ 24 h 48"/>
                <a:gd name="T4" fmla="*/ 24 w 48"/>
                <a:gd name="T5" fmla="*/ 0 h 48"/>
                <a:gd name="T6" fmla="*/ 48 w 48"/>
                <a:gd name="T7" fmla="*/ 24 h 48"/>
                <a:gd name="T8" fmla="*/ 24 w 48"/>
                <a:gd name="T9" fmla="*/ 48 h 48"/>
                <a:gd name="T10" fmla="*/ 24 w 48"/>
                <a:gd name="T11" fmla="*/ 5 h 48"/>
                <a:gd name="T12" fmla="*/ 5 w 48"/>
                <a:gd name="T13" fmla="*/ 24 h 48"/>
                <a:gd name="T14" fmla="*/ 24 w 48"/>
                <a:gd name="T15" fmla="*/ 43 h 48"/>
                <a:gd name="T16" fmla="*/ 43 w 48"/>
                <a:gd name="T17" fmla="*/ 24 h 48"/>
                <a:gd name="T18" fmla="*/ 24 w 48"/>
                <a:gd name="T19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cubicBezTo>
                    <a:pt x="11" y="48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8"/>
                    <a:pt x="24" y="48"/>
                  </a:cubicBezTo>
                  <a:close/>
                  <a:moveTo>
                    <a:pt x="24" y="5"/>
                  </a:moveTo>
                  <a:cubicBezTo>
                    <a:pt x="13" y="5"/>
                    <a:pt x="5" y="14"/>
                    <a:pt x="5" y="24"/>
                  </a:cubicBezTo>
                  <a:cubicBezTo>
                    <a:pt x="5" y="35"/>
                    <a:pt x="13" y="43"/>
                    <a:pt x="24" y="43"/>
                  </a:cubicBezTo>
                  <a:cubicBezTo>
                    <a:pt x="35" y="43"/>
                    <a:pt x="43" y="35"/>
                    <a:pt x="43" y="24"/>
                  </a:cubicBezTo>
                  <a:cubicBezTo>
                    <a:pt x="43" y="14"/>
                    <a:pt x="35" y="5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0">
              <a:extLst>
                <a:ext uri="{FF2B5EF4-FFF2-40B4-BE49-F238E27FC236}">
                  <a16:creationId xmlns="" xmlns:a16="http://schemas.microsoft.com/office/drawing/2014/main" id="{6B415F6A-FE67-48C3-AFEE-6B21CDE07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60888" y="1752600"/>
              <a:ext cx="742950" cy="655637"/>
            </a:xfrm>
            <a:custGeom>
              <a:avLst/>
              <a:gdLst>
                <a:gd name="T0" fmla="*/ 13 w 66"/>
                <a:gd name="T1" fmla="*/ 58 h 58"/>
                <a:gd name="T2" fmla="*/ 11 w 66"/>
                <a:gd name="T3" fmla="*/ 58 h 58"/>
                <a:gd name="T4" fmla="*/ 10 w 66"/>
                <a:gd name="T5" fmla="*/ 56 h 58"/>
                <a:gd name="T6" fmla="*/ 8 w 66"/>
                <a:gd name="T7" fmla="*/ 55 h 58"/>
                <a:gd name="T8" fmla="*/ 0 w 66"/>
                <a:gd name="T9" fmla="*/ 33 h 58"/>
                <a:gd name="T10" fmla="*/ 33 w 66"/>
                <a:gd name="T11" fmla="*/ 0 h 58"/>
                <a:gd name="T12" fmla="*/ 66 w 66"/>
                <a:gd name="T13" fmla="*/ 33 h 58"/>
                <a:gd name="T14" fmla="*/ 63 w 66"/>
                <a:gd name="T15" fmla="*/ 36 h 58"/>
                <a:gd name="T16" fmla="*/ 61 w 66"/>
                <a:gd name="T17" fmla="*/ 33 h 58"/>
                <a:gd name="T18" fmla="*/ 33 w 66"/>
                <a:gd name="T19" fmla="*/ 5 h 58"/>
                <a:gd name="T20" fmla="*/ 5 w 66"/>
                <a:gd name="T21" fmla="*/ 33 h 58"/>
                <a:gd name="T22" fmla="*/ 12 w 66"/>
                <a:gd name="T23" fmla="*/ 51 h 58"/>
                <a:gd name="T24" fmla="*/ 13 w 66"/>
                <a:gd name="T25" fmla="*/ 53 h 58"/>
                <a:gd name="T26" fmla="*/ 14 w 66"/>
                <a:gd name="T27" fmla="*/ 54 h 58"/>
                <a:gd name="T28" fmla="*/ 14 w 66"/>
                <a:gd name="T29" fmla="*/ 57 h 58"/>
                <a:gd name="T30" fmla="*/ 13 w 66"/>
                <a:gd name="T3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" h="58">
                  <a:moveTo>
                    <a:pt x="13" y="58"/>
                  </a:moveTo>
                  <a:cubicBezTo>
                    <a:pt x="12" y="58"/>
                    <a:pt x="11" y="58"/>
                    <a:pt x="11" y="58"/>
                  </a:cubicBezTo>
                  <a:cubicBezTo>
                    <a:pt x="10" y="57"/>
                    <a:pt x="10" y="57"/>
                    <a:pt x="10" y="56"/>
                  </a:cubicBezTo>
                  <a:cubicBezTo>
                    <a:pt x="9" y="56"/>
                    <a:pt x="9" y="55"/>
                    <a:pt x="8" y="55"/>
                  </a:cubicBezTo>
                  <a:cubicBezTo>
                    <a:pt x="3" y="49"/>
                    <a:pt x="0" y="41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1" y="0"/>
                    <a:pt x="66" y="15"/>
                    <a:pt x="66" y="33"/>
                  </a:cubicBezTo>
                  <a:cubicBezTo>
                    <a:pt x="66" y="35"/>
                    <a:pt x="65" y="36"/>
                    <a:pt x="63" y="36"/>
                  </a:cubicBezTo>
                  <a:cubicBezTo>
                    <a:pt x="62" y="36"/>
                    <a:pt x="61" y="35"/>
                    <a:pt x="61" y="33"/>
                  </a:cubicBezTo>
                  <a:cubicBezTo>
                    <a:pt x="61" y="18"/>
                    <a:pt x="48" y="5"/>
                    <a:pt x="33" y="5"/>
                  </a:cubicBezTo>
                  <a:cubicBezTo>
                    <a:pt x="18" y="5"/>
                    <a:pt x="5" y="18"/>
                    <a:pt x="5" y="33"/>
                  </a:cubicBezTo>
                  <a:cubicBezTo>
                    <a:pt x="5" y="40"/>
                    <a:pt x="8" y="46"/>
                    <a:pt x="12" y="51"/>
                  </a:cubicBezTo>
                  <a:cubicBezTo>
                    <a:pt x="12" y="52"/>
                    <a:pt x="13" y="52"/>
                    <a:pt x="13" y="53"/>
                  </a:cubicBezTo>
                  <a:cubicBezTo>
                    <a:pt x="14" y="53"/>
                    <a:pt x="14" y="53"/>
                    <a:pt x="14" y="54"/>
                  </a:cubicBezTo>
                  <a:cubicBezTo>
                    <a:pt x="15" y="55"/>
                    <a:pt x="15" y="56"/>
                    <a:pt x="14" y="57"/>
                  </a:cubicBezTo>
                  <a:cubicBezTo>
                    <a:pt x="14" y="58"/>
                    <a:pt x="13" y="58"/>
                    <a:pt x="1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1">
              <a:extLst>
                <a:ext uri="{FF2B5EF4-FFF2-40B4-BE49-F238E27FC236}">
                  <a16:creationId xmlns="" xmlns:a16="http://schemas.microsoft.com/office/drawing/2014/main" id="{7B39D2C5-7893-400A-A94C-627D820BE0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338675" y="2328863"/>
              <a:ext cx="112713" cy="112712"/>
            </a:xfrm>
            <a:custGeom>
              <a:avLst/>
              <a:gdLst>
                <a:gd name="T0" fmla="*/ 5 w 10"/>
                <a:gd name="T1" fmla="*/ 10 h 10"/>
                <a:gd name="T2" fmla="*/ 0 w 10"/>
                <a:gd name="T3" fmla="*/ 5 h 10"/>
                <a:gd name="T4" fmla="*/ 5 w 10"/>
                <a:gd name="T5" fmla="*/ 0 h 10"/>
                <a:gd name="T6" fmla="*/ 10 w 10"/>
                <a:gd name="T7" fmla="*/ 5 h 10"/>
                <a:gd name="T8" fmla="*/ 5 w 10"/>
                <a:gd name="T9" fmla="*/ 10 h 10"/>
                <a:gd name="T10" fmla="*/ 5 w 10"/>
                <a:gd name="T11" fmla="*/ 5 h 10"/>
                <a:gd name="T12" fmla="*/ 5 w 10"/>
                <a:gd name="T13" fmla="*/ 5 h 10"/>
                <a:gd name="T14" fmla="*/ 5 w 10"/>
                <a:gd name="T15" fmla="*/ 5 h 10"/>
                <a:gd name="T16" fmla="*/ 5 w 10"/>
                <a:gd name="T1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5" y="10"/>
                  </a:move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8"/>
                    <a:pt x="8" y="10"/>
                    <a:pt x="5" y="10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2">
              <a:extLst>
                <a:ext uri="{FF2B5EF4-FFF2-40B4-BE49-F238E27FC236}">
                  <a16:creationId xmlns="" xmlns:a16="http://schemas.microsoft.com/office/drawing/2014/main" id="{DDE1858C-44DE-4596-80F2-C31FBF711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6688" y="2001838"/>
              <a:ext cx="79375" cy="203200"/>
            </a:xfrm>
            <a:custGeom>
              <a:avLst/>
              <a:gdLst>
                <a:gd name="T0" fmla="*/ 3 w 7"/>
                <a:gd name="T1" fmla="*/ 18 h 18"/>
                <a:gd name="T2" fmla="*/ 0 w 7"/>
                <a:gd name="T3" fmla="*/ 14 h 18"/>
                <a:gd name="T4" fmla="*/ 0 w 7"/>
                <a:gd name="T5" fmla="*/ 4 h 18"/>
                <a:gd name="T6" fmla="*/ 3 w 7"/>
                <a:gd name="T7" fmla="*/ 0 h 18"/>
                <a:gd name="T8" fmla="*/ 7 w 7"/>
                <a:gd name="T9" fmla="*/ 4 h 18"/>
                <a:gd name="T10" fmla="*/ 7 w 7"/>
                <a:gd name="T11" fmla="*/ 14 h 18"/>
                <a:gd name="T12" fmla="*/ 3 w 7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8">
                  <a:moveTo>
                    <a:pt x="3" y="18"/>
                  </a:moveTo>
                  <a:cubicBezTo>
                    <a:pt x="1" y="18"/>
                    <a:pt x="0" y="16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6"/>
                    <a:pt x="5" y="18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3">
              <a:extLst>
                <a:ext uri="{FF2B5EF4-FFF2-40B4-BE49-F238E27FC236}">
                  <a16:creationId xmlns="" xmlns:a16="http://schemas.microsoft.com/office/drawing/2014/main" id="{F01AE12E-BD80-4997-9172-CE2C56BA1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03738" y="2001838"/>
              <a:ext cx="90488" cy="203200"/>
            </a:xfrm>
            <a:custGeom>
              <a:avLst/>
              <a:gdLst>
                <a:gd name="T0" fmla="*/ 4 w 8"/>
                <a:gd name="T1" fmla="*/ 18 h 18"/>
                <a:gd name="T2" fmla="*/ 0 w 8"/>
                <a:gd name="T3" fmla="*/ 14 h 18"/>
                <a:gd name="T4" fmla="*/ 0 w 8"/>
                <a:gd name="T5" fmla="*/ 4 h 18"/>
                <a:gd name="T6" fmla="*/ 4 w 8"/>
                <a:gd name="T7" fmla="*/ 0 h 18"/>
                <a:gd name="T8" fmla="*/ 8 w 8"/>
                <a:gd name="T9" fmla="*/ 4 h 18"/>
                <a:gd name="T10" fmla="*/ 8 w 8"/>
                <a:gd name="T11" fmla="*/ 14 h 18"/>
                <a:gd name="T12" fmla="*/ 4 w 8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8">
                  <a:moveTo>
                    <a:pt x="4" y="18"/>
                  </a:moveTo>
                  <a:cubicBezTo>
                    <a:pt x="2" y="18"/>
                    <a:pt x="0" y="16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6"/>
                    <a:pt x="6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53599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DF1A95-B78F-4876-A08F-683D19CE9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61" y="422215"/>
            <a:ext cx="9998963" cy="777240"/>
          </a:xfrm>
        </p:spPr>
        <p:txBody>
          <a:bodyPr/>
          <a:lstStyle/>
          <a:p>
            <a:r>
              <a:rPr lang="en-US" dirty="0"/>
              <a:t>Emergency phone numbers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D2DDE32-F060-4119-ADFD-3B7516B2C9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71A96-5C21-4548-8C12-CFAEB0705058}" type="slidenum">
              <a:rPr lang="it-IT" altLang="it-IT" smtClean="0"/>
              <a:pPr/>
              <a:t>36</a:t>
            </a:fld>
            <a:endParaRPr lang="it-IT" altLang="it-IT"/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F2DFECFF-709C-44C9-B7B4-F1BC6CF2BBAB}"/>
              </a:ext>
            </a:extLst>
          </p:cNvPr>
          <p:cNvSpPr txBox="1">
            <a:spLocks/>
          </p:cNvSpPr>
          <p:nvPr/>
        </p:nvSpPr>
        <p:spPr>
          <a:xfrm>
            <a:off x="530779" y="1761527"/>
            <a:ext cx="8423639" cy="4008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44588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 baseline="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5pPr>
            <a:lvl6pPr marL="1370013" indent="-225425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6pPr>
            <a:lvl7pPr marL="1597025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b="1" dirty="0">
                <a:solidFill>
                  <a:srgbClr val="E25205"/>
                </a:solidFill>
              </a:rPr>
              <a:t>CLINICAL</a:t>
            </a:r>
            <a:r>
              <a:rPr lang="en-US" b="1" dirty="0"/>
              <a:t> support: 24 hours a day, 7 days a week  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Font typeface="Wingdings" charset="2"/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buFont typeface="Wingdings" charset="2"/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buFont typeface="Wingdings" charset="2"/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buFont typeface="Wingdings" charset="2"/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46995CA-A63E-4204-8915-956645777B18}"/>
              </a:ext>
            </a:extLst>
          </p:cNvPr>
          <p:cNvSpPr txBox="1"/>
          <p:nvPr/>
        </p:nvSpPr>
        <p:spPr>
          <a:xfrm>
            <a:off x="457200" y="1011670"/>
            <a:ext cx="10166300" cy="648976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109538">
              <a:lnSpc>
                <a:spcPts val="1900"/>
              </a:lnSpc>
            </a:pPr>
            <a:r>
              <a:rPr lang="en-US" sz="2800" b="1" dirty="0">
                <a:solidFill>
                  <a:schemeClr val="bg1"/>
                </a:solidFill>
                <a:cs typeface="Effra"/>
              </a:rPr>
              <a:t>CLINICAL </a:t>
            </a:r>
            <a:r>
              <a:rPr lang="en-US" b="1" dirty="0">
                <a:solidFill>
                  <a:schemeClr val="bg1"/>
                </a:solidFill>
                <a:cs typeface="Effra"/>
              </a:rPr>
              <a:t>Support Phone Number 24/7 Accessibility </a:t>
            </a:r>
          </a:p>
        </p:txBody>
      </p:sp>
      <p:graphicFrame>
        <p:nvGraphicFramePr>
          <p:cNvPr id="22" name="Diagram 21">
            <a:extLst>
              <a:ext uri="{FF2B5EF4-FFF2-40B4-BE49-F238E27FC236}">
                <a16:creationId xmlns="" xmlns:a16="http://schemas.microsoft.com/office/drawing/2014/main" id="{0AEA2F54-B874-435B-BC88-66D7336630C0}"/>
              </a:ext>
            </a:extLst>
          </p:cNvPr>
          <p:cNvGraphicFramePr/>
          <p:nvPr/>
        </p:nvGraphicFramePr>
        <p:xfrm>
          <a:off x="1594919" y="2397271"/>
          <a:ext cx="5200090" cy="205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B16B0B76-E99A-482D-8DCB-79DBEAB16DE1}"/>
              </a:ext>
            </a:extLst>
          </p:cNvPr>
          <p:cNvGrpSpPr>
            <a:grpSpLocks noChangeAspect="1"/>
          </p:cNvGrpSpPr>
          <p:nvPr/>
        </p:nvGrpSpPr>
        <p:grpSpPr>
          <a:xfrm>
            <a:off x="1129145" y="2538336"/>
            <a:ext cx="1466211" cy="1473095"/>
            <a:chOff x="18859500" y="1639888"/>
            <a:chExt cx="1362075" cy="1365250"/>
          </a:xfrm>
        </p:grpSpPr>
        <p:sp>
          <p:nvSpPr>
            <p:cNvPr id="21" name="Freeform 84">
              <a:extLst>
                <a:ext uri="{FF2B5EF4-FFF2-40B4-BE49-F238E27FC236}">
                  <a16:creationId xmlns="" xmlns:a16="http://schemas.microsoft.com/office/drawing/2014/main" id="{FEC840DD-818D-4CCB-8F3D-1C9BB93DF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59500" y="1639888"/>
              <a:ext cx="1362075" cy="1365250"/>
            </a:xfrm>
            <a:custGeom>
              <a:avLst/>
              <a:gdLst>
                <a:gd name="T0" fmla="*/ 858 w 858"/>
                <a:gd name="T1" fmla="*/ 860 h 860"/>
                <a:gd name="T2" fmla="*/ 674 w 858"/>
                <a:gd name="T3" fmla="*/ 860 h 860"/>
                <a:gd name="T4" fmla="*/ 674 w 858"/>
                <a:gd name="T5" fmla="*/ 825 h 860"/>
                <a:gd name="T6" fmla="*/ 823 w 858"/>
                <a:gd name="T7" fmla="*/ 825 h 860"/>
                <a:gd name="T8" fmla="*/ 823 w 858"/>
                <a:gd name="T9" fmla="*/ 36 h 860"/>
                <a:gd name="T10" fmla="*/ 36 w 858"/>
                <a:gd name="T11" fmla="*/ 36 h 860"/>
                <a:gd name="T12" fmla="*/ 36 w 858"/>
                <a:gd name="T13" fmla="*/ 292 h 860"/>
                <a:gd name="T14" fmla="*/ 0 w 858"/>
                <a:gd name="T15" fmla="*/ 292 h 860"/>
                <a:gd name="T16" fmla="*/ 0 w 858"/>
                <a:gd name="T17" fmla="*/ 0 h 860"/>
                <a:gd name="T18" fmla="*/ 858 w 858"/>
                <a:gd name="T19" fmla="*/ 0 h 860"/>
                <a:gd name="T20" fmla="*/ 858 w 858"/>
                <a:gd name="T21" fmla="*/ 860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8" h="860">
                  <a:moveTo>
                    <a:pt x="858" y="860"/>
                  </a:moveTo>
                  <a:lnTo>
                    <a:pt x="674" y="860"/>
                  </a:lnTo>
                  <a:lnTo>
                    <a:pt x="674" y="825"/>
                  </a:lnTo>
                  <a:lnTo>
                    <a:pt x="823" y="825"/>
                  </a:lnTo>
                  <a:lnTo>
                    <a:pt x="823" y="36"/>
                  </a:lnTo>
                  <a:lnTo>
                    <a:pt x="36" y="36"/>
                  </a:lnTo>
                  <a:lnTo>
                    <a:pt x="36" y="292"/>
                  </a:lnTo>
                  <a:lnTo>
                    <a:pt x="0" y="292"/>
                  </a:lnTo>
                  <a:lnTo>
                    <a:pt x="0" y="0"/>
                  </a:lnTo>
                  <a:lnTo>
                    <a:pt x="858" y="0"/>
                  </a:lnTo>
                  <a:lnTo>
                    <a:pt x="858" y="860"/>
                  </a:ln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5">
              <a:extLst>
                <a:ext uri="{FF2B5EF4-FFF2-40B4-BE49-F238E27FC236}">
                  <a16:creationId xmlns="" xmlns:a16="http://schemas.microsoft.com/office/drawing/2014/main" id="{66D83BA3-4DF9-4E06-8E29-6A8C5D3E5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61100" y="2035175"/>
              <a:ext cx="179388" cy="576262"/>
            </a:xfrm>
            <a:custGeom>
              <a:avLst/>
              <a:gdLst>
                <a:gd name="T0" fmla="*/ 13 w 16"/>
                <a:gd name="T1" fmla="*/ 51 h 51"/>
                <a:gd name="T2" fmla="*/ 11 w 16"/>
                <a:gd name="T3" fmla="*/ 51 h 51"/>
                <a:gd name="T4" fmla="*/ 10 w 16"/>
                <a:gd name="T5" fmla="*/ 49 h 51"/>
                <a:gd name="T6" fmla="*/ 9 w 16"/>
                <a:gd name="T7" fmla="*/ 48 h 51"/>
                <a:gd name="T8" fmla="*/ 0 w 16"/>
                <a:gd name="T9" fmla="*/ 25 h 51"/>
                <a:gd name="T10" fmla="*/ 10 w 16"/>
                <a:gd name="T11" fmla="*/ 1 h 51"/>
                <a:gd name="T12" fmla="*/ 14 w 16"/>
                <a:gd name="T13" fmla="*/ 1 h 51"/>
                <a:gd name="T14" fmla="*/ 14 w 16"/>
                <a:gd name="T15" fmla="*/ 5 h 51"/>
                <a:gd name="T16" fmla="*/ 5 w 16"/>
                <a:gd name="T17" fmla="*/ 25 h 51"/>
                <a:gd name="T18" fmla="*/ 12 w 16"/>
                <a:gd name="T19" fmla="*/ 44 h 51"/>
                <a:gd name="T20" fmla="*/ 14 w 16"/>
                <a:gd name="T21" fmla="*/ 46 h 51"/>
                <a:gd name="T22" fmla="*/ 15 w 16"/>
                <a:gd name="T23" fmla="*/ 47 h 51"/>
                <a:gd name="T24" fmla="*/ 15 w 16"/>
                <a:gd name="T25" fmla="*/ 50 h 51"/>
                <a:gd name="T26" fmla="*/ 13 w 16"/>
                <a:gd name="T2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51">
                  <a:moveTo>
                    <a:pt x="13" y="51"/>
                  </a:moveTo>
                  <a:cubicBezTo>
                    <a:pt x="12" y="51"/>
                    <a:pt x="12" y="51"/>
                    <a:pt x="11" y="51"/>
                  </a:cubicBezTo>
                  <a:cubicBezTo>
                    <a:pt x="11" y="50"/>
                    <a:pt x="10" y="50"/>
                    <a:pt x="10" y="49"/>
                  </a:cubicBezTo>
                  <a:cubicBezTo>
                    <a:pt x="9" y="49"/>
                    <a:pt x="9" y="48"/>
                    <a:pt x="9" y="48"/>
                  </a:cubicBezTo>
                  <a:cubicBezTo>
                    <a:pt x="3" y="41"/>
                    <a:pt x="0" y="33"/>
                    <a:pt x="0" y="25"/>
                  </a:cubicBezTo>
                  <a:cubicBezTo>
                    <a:pt x="0" y="16"/>
                    <a:pt x="4" y="7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5" y="2"/>
                    <a:pt x="15" y="4"/>
                    <a:pt x="14" y="5"/>
                  </a:cubicBezTo>
                  <a:cubicBezTo>
                    <a:pt x="8" y="10"/>
                    <a:pt x="5" y="17"/>
                    <a:pt x="5" y="25"/>
                  </a:cubicBezTo>
                  <a:cubicBezTo>
                    <a:pt x="5" y="32"/>
                    <a:pt x="8" y="39"/>
                    <a:pt x="12" y="44"/>
                  </a:cubicBezTo>
                  <a:cubicBezTo>
                    <a:pt x="13" y="45"/>
                    <a:pt x="13" y="45"/>
                    <a:pt x="14" y="46"/>
                  </a:cubicBezTo>
                  <a:cubicBezTo>
                    <a:pt x="14" y="46"/>
                    <a:pt x="14" y="46"/>
                    <a:pt x="15" y="47"/>
                  </a:cubicBezTo>
                  <a:cubicBezTo>
                    <a:pt x="16" y="48"/>
                    <a:pt x="16" y="49"/>
                    <a:pt x="15" y="50"/>
                  </a:cubicBezTo>
                  <a:cubicBezTo>
                    <a:pt x="14" y="51"/>
                    <a:pt x="14" y="51"/>
                    <a:pt x="13" y="51"/>
                  </a:cubicBez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6">
              <a:extLst>
                <a:ext uri="{FF2B5EF4-FFF2-40B4-BE49-F238E27FC236}">
                  <a16:creationId xmlns="" xmlns:a16="http://schemas.microsoft.com/office/drawing/2014/main" id="{BED56529-2A53-450B-9B5A-BB3E84162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69113" y="2024063"/>
              <a:ext cx="168275" cy="327025"/>
            </a:xfrm>
            <a:custGeom>
              <a:avLst/>
              <a:gdLst>
                <a:gd name="T0" fmla="*/ 12 w 15"/>
                <a:gd name="T1" fmla="*/ 29 h 29"/>
                <a:gd name="T2" fmla="*/ 10 w 15"/>
                <a:gd name="T3" fmla="*/ 26 h 29"/>
                <a:gd name="T4" fmla="*/ 1 w 15"/>
                <a:gd name="T5" fmla="*/ 5 h 29"/>
                <a:gd name="T6" fmla="*/ 1 w 15"/>
                <a:gd name="T7" fmla="*/ 1 h 29"/>
                <a:gd name="T8" fmla="*/ 4 w 15"/>
                <a:gd name="T9" fmla="*/ 1 h 29"/>
                <a:gd name="T10" fmla="*/ 15 w 15"/>
                <a:gd name="T11" fmla="*/ 26 h 29"/>
                <a:gd name="T12" fmla="*/ 12 w 15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9">
                  <a:moveTo>
                    <a:pt x="12" y="29"/>
                  </a:moveTo>
                  <a:cubicBezTo>
                    <a:pt x="11" y="29"/>
                    <a:pt x="10" y="28"/>
                    <a:pt x="10" y="26"/>
                  </a:cubicBezTo>
                  <a:cubicBezTo>
                    <a:pt x="10" y="18"/>
                    <a:pt x="7" y="11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11" y="8"/>
                    <a:pt x="15" y="17"/>
                    <a:pt x="15" y="26"/>
                  </a:cubicBezTo>
                  <a:cubicBezTo>
                    <a:pt x="15" y="28"/>
                    <a:pt x="14" y="29"/>
                    <a:pt x="12" y="29"/>
                  </a:cubicBez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7">
              <a:extLst>
                <a:ext uri="{FF2B5EF4-FFF2-40B4-BE49-F238E27FC236}">
                  <a16:creationId xmlns="" xmlns:a16="http://schemas.microsoft.com/office/drawing/2014/main" id="{CE70BE77-2E9D-4971-A040-FF2F80F47F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40475" y="2532063"/>
              <a:ext cx="123825" cy="123825"/>
            </a:xfrm>
            <a:custGeom>
              <a:avLst/>
              <a:gdLst>
                <a:gd name="T0" fmla="*/ 5 w 11"/>
                <a:gd name="T1" fmla="*/ 11 h 11"/>
                <a:gd name="T2" fmla="*/ 0 w 11"/>
                <a:gd name="T3" fmla="*/ 5 h 11"/>
                <a:gd name="T4" fmla="*/ 5 w 11"/>
                <a:gd name="T5" fmla="*/ 0 h 11"/>
                <a:gd name="T6" fmla="*/ 11 w 11"/>
                <a:gd name="T7" fmla="*/ 5 h 11"/>
                <a:gd name="T8" fmla="*/ 5 w 11"/>
                <a:gd name="T9" fmla="*/ 11 h 11"/>
                <a:gd name="T10" fmla="*/ 5 w 11"/>
                <a:gd name="T11" fmla="*/ 5 h 11"/>
                <a:gd name="T12" fmla="*/ 5 w 11"/>
                <a:gd name="T13" fmla="*/ 5 h 11"/>
                <a:gd name="T14" fmla="*/ 5 w 11"/>
                <a:gd name="T15" fmla="*/ 6 h 11"/>
                <a:gd name="T16" fmla="*/ 6 w 11"/>
                <a:gd name="T17" fmla="*/ 5 h 11"/>
                <a:gd name="T18" fmla="*/ 5 w 11"/>
                <a:gd name="T1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1">
                  <a:moveTo>
                    <a:pt x="5" y="11"/>
                  </a:move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5"/>
                  </a:cubicBezTo>
                  <a:cubicBezTo>
                    <a:pt x="11" y="8"/>
                    <a:pt x="8" y="11"/>
                    <a:pt x="5" y="11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88">
              <a:extLst>
                <a:ext uri="{FF2B5EF4-FFF2-40B4-BE49-F238E27FC236}">
                  <a16:creationId xmlns="" xmlns:a16="http://schemas.microsoft.com/office/drawing/2014/main" id="{4AC78987-DE49-4427-B874-807042A369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1825" y="2181225"/>
              <a:ext cx="79375" cy="214312"/>
            </a:xfrm>
            <a:custGeom>
              <a:avLst/>
              <a:gdLst>
                <a:gd name="T0" fmla="*/ 3 w 7"/>
                <a:gd name="T1" fmla="*/ 19 h 19"/>
                <a:gd name="T2" fmla="*/ 0 w 7"/>
                <a:gd name="T3" fmla="*/ 15 h 19"/>
                <a:gd name="T4" fmla="*/ 0 w 7"/>
                <a:gd name="T5" fmla="*/ 4 h 19"/>
                <a:gd name="T6" fmla="*/ 3 w 7"/>
                <a:gd name="T7" fmla="*/ 0 h 19"/>
                <a:gd name="T8" fmla="*/ 7 w 7"/>
                <a:gd name="T9" fmla="*/ 4 h 19"/>
                <a:gd name="T10" fmla="*/ 7 w 7"/>
                <a:gd name="T11" fmla="*/ 15 h 19"/>
                <a:gd name="T12" fmla="*/ 3 w 7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9">
                  <a:moveTo>
                    <a:pt x="3" y="19"/>
                  </a:moveTo>
                  <a:cubicBezTo>
                    <a:pt x="1" y="19"/>
                    <a:pt x="0" y="18"/>
                    <a:pt x="0" y="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8"/>
                    <a:pt x="5" y="19"/>
                    <a:pt x="3" y="19"/>
                  </a:cubicBez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9">
              <a:extLst>
                <a:ext uri="{FF2B5EF4-FFF2-40B4-BE49-F238E27FC236}">
                  <a16:creationId xmlns="" xmlns:a16="http://schemas.microsoft.com/office/drawing/2014/main" id="{D7F70ABC-99FB-46A6-971C-73F0F76F2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3950" y="2181225"/>
              <a:ext cx="90488" cy="214312"/>
            </a:xfrm>
            <a:custGeom>
              <a:avLst/>
              <a:gdLst>
                <a:gd name="T0" fmla="*/ 4 w 8"/>
                <a:gd name="T1" fmla="*/ 19 h 19"/>
                <a:gd name="T2" fmla="*/ 0 w 8"/>
                <a:gd name="T3" fmla="*/ 15 h 19"/>
                <a:gd name="T4" fmla="*/ 0 w 8"/>
                <a:gd name="T5" fmla="*/ 4 h 19"/>
                <a:gd name="T6" fmla="*/ 4 w 8"/>
                <a:gd name="T7" fmla="*/ 0 h 19"/>
                <a:gd name="T8" fmla="*/ 8 w 8"/>
                <a:gd name="T9" fmla="*/ 4 h 19"/>
                <a:gd name="T10" fmla="*/ 8 w 8"/>
                <a:gd name="T11" fmla="*/ 15 h 19"/>
                <a:gd name="T12" fmla="*/ 4 w 8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9">
                  <a:moveTo>
                    <a:pt x="4" y="19"/>
                  </a:moveTo>
                  <a:cubicBezTo>
                    <a:pt x="2" y="19"/>
                    <a:pt x="0" y="18"/>
                    <a:pt x="0" y="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8"/>
                    <a:pt x="6" y="19"/>
                    <a:pt x="4" y="19"/>
                  </a:cubicBez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0">
              <a:extLst>
                <a:ext uri="{FF2B5EF4-FFF2-40B4-BE49-F238E27FC236}">
                  <a16:creationId xmlns="" xmlns:a16="http://schemas.microsoft.com/office/drawing/2014/main" id="{CAA0E039-B22E-422D-A23D-82D1040291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51588" y="1854200"/>
              <a:ext cx="596900" cy="744537"/>
            </a:xfrm>
            <a:custGeom>
              <a:avLst/>
              <a:gdLst>
                <a:gd name="T0" fmla="*/ 26 w 53"/>
                <a:gd name="T1" fmla="*/ 66 h 66"/>
                <a:gd name="T2" fmla="*/ 0 w 53"/>
                <a:gd name="T3" fmla="*/ 40 h 66"/>
                <a:gd name="T4" fmla="*/ 5 w 53"/>
                <a:gd name="T5" fmla="*/ 26 h 66"/>
                <a:gd name="T6" fmla="*/ 0 w 53"/>
                <a:gd name="T7" fmla="*/ 11 h 66"/>
                <a:gd name="T8" fmla="*/ 26 w 53"/>
                <a:gd name="T9" fmla="*/ 0 h 66"/>
                <a:gd name="T10" fmla="*/ 53 w 53"/>
                <a:gd name="T11" fmla="*/ 11 h 66"/>
                <a:gd name="T12" fmla="*/ 47 w 53"/>
                <a:gd name="T13" fmla="*/ 26 h 66"/>
                <a:gd name="T14" fmla="*/ 52 w 53"/>
                <a:gd name="T15" fmla="*/ 40 h 66"/>
                <a:gd name="T16" fmla="*/ 26 w 53"/>
                <a:gd name="T17" fmla="*/ 66 h 66"/>
                <a:gd name="T18" fmla="*/ 6 w 53"/>
                <a:gd name="T19" fmla="*/ 14 h 66"/>
                <a:gd name="T20" fmla="*/ 10 w 53"/>
                <a:gd name="T21" fmla="*/ 26 h 66"/>
                <a:gd name="T22" fmla="*/ 9 w 53"/>
                <a:gd name="T23" fmla="*/ 28 h 66"/>
                <a:gd name="T24" fmla="*/ 5 w 53"/>
                <a:gd name="T25" fmla="*/ 40 h 66"/>
                <a:gd name="T26" fmla="*/ 26 w 53"/>
                <a:gd name="T27" fmla="*/ 61 h 66"/>
                <a:gd name="T28" fmla="*/ 47 w 53"/>
                <a:gd name="T29" fmla="*/ 40 h 66"/>
                <a:gd name="T30" fmla="*/ 43 w 53"/>
                <a:gd name="T31" fmla="*/ 28 h 66"/>
                <a:gd name="T32" fmla="*/ 42 w 53"/>
                <a:gd name="T33" fmla="*/ 26 h 66"/>
                <a:gd name="T34" fmla="*/ 47 w 53"/>
                <a:gd name="T35" fmla="*/ 14 h 66"/>
                <a:gd name="T36" fmla="*/ 26 w 53"/>
                <a:gd name="T37" fmla="*/ 5 h 66"/>
                <a:gd name="T38" fmla="*/ 6 w 53"/>
                <a:gd name="T39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6">
                  <a:moveTo>
                    <a:pt x="26" y="66"/>
                  </a:moveTo>
                  <a:cubicBezTo>
                    <a:pt x="12" y="66"/>
                    <a:pt x="0" y="55"/>
                    <a:pt x="0" y="40"/>
                  </a:cubicBezTo>
                  <a:cubicBezTo>
                    <a:pt x="0" y="35"/>
                    <a:pt x="2" y="30"/>
                    <a:pt x="5" y="2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50" y="30"/>
                    <a:pt x="52" y="35"/>
                    <a:pt x="52" y="40"/>
                  </a:cubicBezTo>
                  <a:cubicBezTo>
                    <a:pt x="52" y="55"/>
                    <a:pt x="40" y="66"/>
                    <a:pt x="26" y="66"/>
                  </a:cubicBezTo>
                  <a:close/>
                  <a:moveTo>
                    <a:pt x="6" y="14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6" y="32"/>
                    <a:pt x="5" y="36"/>
                    <a:pt x="5" y="40"/>
                  </a:cubicBezTo>
                  <a:cubicBezTo>
                    <a:pt x="5" y="52"/>
                    <a:pt x="14" y="61"/>
                    <a:pt x="26" y="61"/>
                  </a:cubicBezTo>
                  <a:cubicBezTo>
                    <a:pt x="38" y="61"/>
                    <a:pt x="47" y="52"/>
                    <a:pt x="47" y="40"/>
                  </a:cubicBezTo>
                  <a:cubicBezTo>
                    <a:pt x="47" y="36"/>
                    <a:pt x="46" y="32"/>
                    <a:pt x="43" y="28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26" y="5"/>
                    <a:pt x="26" y="5"/>
                    <a:pt x="26" y="5"/>
                  </a:cubicBezTo>
                  <a:lnTo>
                    <a:pt x="6" y="14"/>
                  </a:ln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91">
              <a:extLst>
                <a:ext uri="{FF2B5EF4-FFF2-40B4-BE49-F238E27FC236}">
                  <a16:creationId xmlns="" xmlns:a16="http://schemas.microsoft.com/office/drawing/2014/main" id="{E6504FF4-DF6F-4AF7-96B8-F1DE4D315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21463" y="1955800"/>
              <a:ext cx="55563" cy="169862"/>
            </a:xfrm>
            <a:prstGeom prst="rect">
              <a:avLst/>
            </a:pr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92">
              <a:extLst>
                <a:ext uri="{FF2B5EF4-FFF2-40B4-BE49-F238E27FC236}">
                  <a16:creationId xmlns="" xmlns:a16="http://schemas.microsoft.com/office/drawing/2014/main" id="{A4EE3234-621A-478F-865D-982C1F053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3200" y="2012950"/>
              <a:ext cx="180975" cy="55562"/>
            </a:xfrm>
            <a:prstGeom prst="rect">
              <a:avLst/>
            </a:pr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93">
              <a:extLst>
                <a:ext uri="{FF2B5EF4-FFF2-40B4-BE49-F238E27FC236}">
                  <a16:creationId xmlns="" xmlns:a16="http://schemas.microsoft.com/office/drawing/2014/main" id="{DF5B65A9-D488-42E6-8024-0050E5BBE7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859500" y="2633663"/>
              <a:ext cx="968375" cy="371475"/>
            </a:xfrm>
            <a:custGeom>
              <a:avLst/>
              <a:gdLst>
                <a:gd name="T0" fmla="*/ 86 w 86"/>
                <a:gd name="T1" fmla="*/ 33 h 33"/>
                <a:gd name="T2" fmla="*/ 0 w 86"/>
                <a:gd name="T3" fmla="*/ 33 h 33"/>
                <a:gd name="T4" fmla="*/ 0 w 86"/>
                <a:gd name="T5" fmla="*/ 23 h 33"/>
                <a:gd name="T6" fmla="*/ 29 w 86"/>
                <a:gd name="T7" fmla="*/ 2 h 33"/>
                <a:gd name="T8" fmla="*/ 29 w 86"/>
                <a:gd name="T9" fmla="*/ 2 h 33"/>
                <a:gd name="T10" fmla="*/ 43 w 86"/>
                <a:gd name="T11" fmla="*/ 0 h 33"/>
                <a:gd name="T12" fmla="*/ 57 w 86"/>
                <a:gd name="T13" fmla="*/ 2 h 33"/>
                <a:gd name="T14" fmla="*/ 86 w 86"/>
                <a:gd name="T15" fmla="*/ 23 h 33"/>
                <a:gd name="T16" fmla="*/ 86 w 86"/>
                <a:gd name="T17" fmla="*/ 33 h 33"/>
                <a:gd name="T18" fmla="*/ 5 w 86"/>
                <a:gd name="T19" fmla="*/ 28 h 33"/>
                <a:gd name="T20" fmla="*/ 81 w 86"/>
                <a:gd name="T21" fmla="*/ 28 h 33"/>
                <a:gd name="T22" fmla="*/ 81 w 86"/>
                <a:gd name="T23" fmla="*/ 23 h 33"/>
                <a:gd name="T24" fmla="*/ 56 w 86"/>
                <a:gd name="T25" fmla="*/ 7 h 33"/>
                <a:gd name="T26" fmla="*/ 56 w 86"/>
                <a:gd name="T27" fmla="*/ 7 h 33"/>
                <a:gd name="T28" fmla="*/ 43 w 86"/>
                <a:gd name="T29" fmla="*/ 5 h 33"/>
                <a:gd name="T30" fmla="*/ 29 w 86"/>
                <a:gd name="T31" fmla="*/ 7 h 33"/>
                <a:gd name="T32" fmla="*/ 5 w 86"/>
                <a:gd name="T33" fmla="*/ 23 h 33"/>
                <a:gd name="T34" fmla="*/ 5 w 86"/>
                <a:gd name="T35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33">
                  <a:moveTo>
                    <a:pt x="86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3"/>
                    <a:pt x="10" y="5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37" y="0"/>
                    <a:pt x="43" y="0"/>
                  </a:cubicBezTo>
                  <a:cubicBezTo>
                    <a:pt x="50" y="0"/>
                    <a:pt x="57" y="2"/>
                    <a:pt x="57" y="2"/>
                  </a:cubicBezTo>
                  <a:cubicBezTo>
                    <a:pt x="76" y="5"/>
                    <a:pt x="86" y="12"/>
                    <a:pt x="86" y="23"/>
                  </a:cubicBezTo>
                  <a:lnTo>
                    <a:pt x="86" y="33"/>
                  </a:lnTo>
                  <a:close/>
                  <a:moveTo>
                    <a:pt x="5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13"/>
                    <a:pt x="68" y="9"/>
                    <a:pt x="56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7"/>
                    <a:pt x="50" y="5"/>
                    <a:pt x="43" y="5"/>
                  </a:cubicBezTo>
                  <a:cubicBezTo>
                    <a:pt x="37" y="5"/>
                    <a:pt x="30" y="6"/>
                    <a:pt x="29" y="7"/>
                  </a:cubicBezTo>
                  <a:cubicBezTo>
                    <a:pt x="20" y="8"/>
                    <a:pt x="5" y="13"/>
                    <a:pt x="5" y="23"/>
                  </a:cubicBezTo>
                  <a:lnTo>
                    <a:pt x="5" y="28"/>
                  </a:ln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33" name="Diagram 32">
            <a:extLst>
              <a:ext uri="{FF2B5EF4-FFF2-40B4-BE49-F238E27FC236}">
                <a16:creationId xmlns="" xmlns:a16="http://schemas.microsoft.com/office/drawing/2014/main" id="{8349A5F8-61B6-4453-BDA2-A815510022E6}"/>
              </a:ext>
            </a:extLst>
          </p:cNvPr>
          <p:cNvGraphicFramePr/>
          <p:nvPr/>
        </p:nvGraphicFramePr>
        <p:xfrm>
          <a:off x="1657186" y="5583588"/>
          <a:ext cx="5200090" cy="1823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46F79F4-66EA-4BD2-80EB-BFDC6F6ED778}"/>
              </a:ext>
            </a:extLst>
          </p:cNvPr>
          <p:cNvSpPr txBox="1"/>
          <p:nvPr/>
        </p:nvSpPr>
        <p:spPr>
          <a:xfrm>
            <a:off x="7543800" y="5331796"/>
            <a:ext cx="137160" cy="457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B936465-F79D-4113-B613-40694FD0DB0C}"/>
              </a:ext>
            </a:extLst>
          </p:cNvPr>
          <p:cNvSpPr txBox="1"/>
          <p:nvPr/>
        </p:nvSpPr>
        <p:spPr>
          <a:xfrm>
            <a:off x="6132308" y="5374258"/>
            <a:ext cx="4457530" cy="1603655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E25205"/>
              </a:solidFill>
              <a:latin typeface="Effra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E25205"/>
                </a:solidFill>
                <a:latin typeface="Effra"/>
              </a:rPr>
              <a:t>Calls received outside of office hours  </a:t>
            </a:r>
          </a:p>
          <a:p>
            <a:r>
              <a:rPr lang="en-US" sz="1800" dirty="0">
                <a:solidFill>
                  <a:srgbClr val="E25205"/>
                </a:solidFill>
                <a:latin typeface="Effra"/>
              </a:rPr>
              <a:t>     directed to voicemail</a:t>
            </a:r>
          </a:p>
          <a:p>
            <a:endParaRPr lang="en-US" sz="1800" dirty="0">
              <a:solidFill>
                <a:srgbClr val="E25205"/>
              </a:solidFill>
              <a:latin typeface="Effra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E25205"/>
                </a:solidFill>
                <a:latin typeface="Effra"/>
              </a:rPr>
              <a:t>A technical representative will return the </a:t>
            </a:r>
          </a:p>
          <a:p>
            <a:pPr marL="280988"/>
            <a:r>
              <a:rPr lang="en-US" sz="1800" dirty="0">
                <a:solidFill>
                  <a:srgbClr val="E25205"/>
                </a:solidFill>
                <a:latin typeface="Effra"/>
              </a:rPr>
              <a:t>call within </a:t>
            </a:r>
            <a:r>
              <a:rPr lang="en-US" sz="1800" b="1" dirty="0">
                <a:solidFill>
                  <a:srgbClr val="E25205"/>
                </a:solidFill>
                <a:latin typeface="Effra"/>
              </a:rPr>
              <a:t>2 hours the next business day    </a:t>
            </a:r>
          </a:p>
        </p:txBody>
      </p:sp>
      <p:sp>
        <p:nvSpPr>
          <p:cNvPr id="34" name="Freeform 99">
            <a:extLst>
              <a:ext uri="{FF2B5EF4-FFF2-40B4-BE49-F238E27FC236}">
                <a16:creationId xmlns="" xmlns:a16="http://schemas.microsoft.com/office/drawing/2014/main" id="{2CC020BC-E917-4AD5-9422-0FE97503E93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9145" y="5759783"/>
            <a:ext cx="1427537" cy="1427537"/>
          </a:xfrm>
          <a:custGeom>
            <a:avLst/>
            <a:gdLst>
              <a:gd name="T0" fmla="*/ 1544 w 1544"/>
              <a:gd name="T1" fmla="*/ 1544 h 1544"/>
              <a:gd name="T2" fmla="*/ 1415 w 1544"/>
              <a:gd name="T3" fmla="*/ 1480 h 1544"/>
              <a:gd name="T4" fmla="*/ 1480 w 1544"/>
              <a:gd name="T5" fmla="*/ 64 h 1544"/>
              <a:gd name="T6" fmla="*/ 64 w 1544"/>
              <a:gd name="T7" fmla="*/ 635 h 1544"/>
              <a:gd name="T8" fmla="*/ 0 w 1544"/>
              <a:gd name="T9" fmla="*/ 0 h 1544"/>
              <a:gd name="T10" fmla="*/ 973 w 1544"/>
              <a:gd name="T11" fmla="*/ 772 h 1544"/>
              <a:gd name="T12" fmla="*/ 1287 w 1544"/>
              <a:gd name="T13" fmla="*/ 1029 h 1544"/>
              <a:gd name="T14" fmla="*/ 1230 w 1544"/>
              <a:gd name="T15" fmla="*/ 1029 h 1544"/>
              <a:gd name="T16" fmla="*/ 756 w 1544"/>
              <a:gd name="T17" fmla="*/ 1078 h 1544"/>
              <a:gd name="T18" fmla="*/ 1222 w 1544"/>
              <a:gd name="T19" fmla="*/ 1078 h 1544"/>
              <a:gd name="T20" fmla="*/ 1263 w 1544"/>
              <a:gd name="T21" fmla="*/ 1544 h 1544"/>
              <a:gd name="T22" fmla="*/ 0 w 1544"/>
              <a:gd name="T23" fmla="*/ 1086 h 1544"/>
              <a:gd name="T24" fmla="*/ 64 w 1544"/>
              <a:gd name="T25" fmla="*/ 1078 h 1544"/>
              <a:gd name="T26" fmla="*/ 531 w 1544"/>
              <a:gd name="T27" fmla="*/ 1029 h 1544"/>
              <a:gd name="T28" fmla="*/ 56 w 1544"/>
              <a:gd name="T29" fmla="*/ 1029 h 1544"/>
              <a:gd name="T30" fmla="*/ 0 w 1544"/>
              <a:gd name="T31" fmla="*/ 772 h 1544"/>
              <a:gd name="T32" fmla="*/ 314 w 1544"/>
              <a:gd name="T33" fmla="*/ 458 h 1544"/>
              <a:gd name="T34" fmla="*/ 973 w 1544"/>
              <a:gd name="T35" fmla="*/ 772 h 1544"/>
              <a:gd name="T36" fmla="*/ 418 w 1544"/>
              <a:gd name="T37" fmla="*/ 772 h 1544"/>
              <a:gd name="T38" fmla="*/ 869 w 1544"/>
              <a:gd name="T39" fmla="*/ 571 h 1544"/>
              <a:gd name="T40" fmla="*/ 909 w 1544"/>
              <a:gd name="T41" fmla="*/ 772 h 1544"/>
              <a:gd name="T42" fmla="*/ 378 w 1544"/>
              <a:gd name="T43" fmla="*/ 523 h 1544"/>
              <a:gd name="T44" fmla="*/ 483 w 1544"/>
              <a:gd name="T45" fmla="*/ 635 h 1544"/>
              <a:gd name="T46" fmla="*/ 804 w 1544"/>
              <a:gd name="T47" fmla="*/ 772 h 1544"/>
              <a:gd name="T48" fmla="*/ 483 w 1544"/>
              <a:gd name="T49" fmla="*/ 635 h 1544"/>
              <a:gd name="T50" fmla="*/ 756 w 1544"/>
              <a:gd name="T51" fmla="*/ 1198 h 1544"/>
              <a:gd name="T52" fmla="*/ 531 w 1544"/>
              <a:gd name="T53" fmla="*/ 1142 h 1544"/>
              <a:gd name="T54" fmla="*/ 88 w 1544"/>
              <a:gd name="T55" fmla="*/ 1480 h 1544"/>
              <a:gd name="T56" fmla="*/ 1222 w 1544"/>
              <a:gd name="T57" fmla="*/ 1142 h 1544"/>
              <a:gd name="T58" fmla="*/ 692 w 1544"/>
              <a:gd name="T59" fmla="*/ 1134 h 1544"/>
              <a:gd name="T60" fmla="*/ 595 w 1544"/>
              <a:gd name="T61" fmla="*/ 973 h 1544"/>
              <a:gd name="T62" fmla="*/ 692 w 1544"/>
              <a:gd name="T63" fmla="*/ 1134 h 1544"/>
              <a:gd name="T64" fmla="*/ 64 w 1544"/>
              <a:gd name="T65" fmla="*/ 965 h 1544"/>
              <a:gd name="T66" fmla="*/ 531 w 1544"/>
              <a:gd name="T67" fmla="*/ 909 h 1544"/>
              <a:gd name="T68" fmla="*/ 756 w 1544"/>
              <a:gd name="T69" fmla="*/ 965 h 1544"/>
              <a:gd name="T70" fmla="*/ 1222 w 1544"/>
              <a:gd name="T71" fmla="*/ 836 h 1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44" h="1544">
                <a:moveTo>
                  <a:pt x="1544" y="0"/>
                </a:moveTo>
                <a:lnTo>
                  <a:pt x="1544" y="1544"/>
                </a:lnTo>
                <a:lnTo>
                  <a:pt x="1415" y="1544"/>
                </a:lnTo>
                <a:lnTo>
                  <a:pt x="1415" y="1480"/>
                </a:lnTo>
                <a:lnTo>
                  <a:pt x="1480" y="1480"/>
                </a:lnTo>
                <a:lnTo>
                  <a:pt x="1480" y="64"/>
                </a:lnTo>
                <a:lnTo>
                  <a:pt x="64" y="64"/>
                </a:lnTo>
                <a:lnTo>
                  <a:pt x="64" y="635"/>
                </a:lnTo>
                <a:lnTo>
                  <a:pt x="0" y="635"/>
                </a:lnTo>
                <a:lnTo>
                  <a:pt x="0" y="0"/>
                </a:lnTo>
                <a:lnTo>
                  <a:pt x="1544" y="0"/>
                </a:lnTo>
                <a:close/>
                <a:moveTo>
                  <a:pt x="973" y="772"/>
                </a:moveTo>
                <a:lnTo>
                  <a:pt x="1287" y="772"/>
                </a:lnTo>
                <a:lnTo>
                  <a:pt x="1287" y="1029"/>
                </a:lnTo>
                <a:lnTo>
                  <a:pt x="1230" y="1029"/>
                </a:lnTo>
                <a:lnTo>
                  <a:pt x="1230" y="1029"/>
                </a:lnTo>
                <a:lnTo>
                  <a:pt x="756" y="1029"/>
                </a:lnTo>
                <a:lnTo>
                  <a:pt x="756" y="1078"/>
                </a:lnTo>
                <a:lnTo>
                  <a:pt x="1222" y="1078"/>
                </a:lnTo>
                <a:lnTo>
                  <a:pt x="1222" y="1078"/>
                </a:lnTo>
                <a:lnTo>
                  <a:pt x="1287" y="1086"/>
                </a:lnTo>
                <a:lnTo>
                  <a:pt x="1263" y="1544"/>
                </a:lnTo>
                <a:lnTo>
                  <a:pt x="24" y="1544"/>
                </a:lnTo>
                <a:lnTo>
                  <a:pt x="0" y="1086"/>
                </a:lnTo>
                <a:lnTo>
                  <a:pt x="64" y="1078"/>
                </a:lnTo>
                <a:lnTo>
                  <a:pt x="64" y="1078"/>
                </a:lnTo>
                <a:lnTo>
                  <a:pt x="531" y="1078"/>
                </a:lnTo>
                <a:lnTo>
                  <a:pt x="531" y="1029"/>
                </a:lnTo>
                <a:lnTo>
                  <a:pt x="56" y="1029"/>
                </a:lnTo>
                <a:lnTo>
                  <a:pt x="56" y="1029"/>
                </a:lnTo>
                <a:lnTo>
                  <a:pt x="0" y="1029"/>
                </a:lnTo>
                <a:lnTo>
                  <a:pt x="0" y="772"/>
                </a:lnTo>
                <a:lnTo>
                  <a:pt x="314" y="772"/>
                </a:lnTo>
                <a:lnTo>
                  <a:pt x="314" y="458"/>
                </a:lnTo>
                <a:lnTo>
                  <a:pt x="973" y="458"/>
                </a:lnTo>
                <a:lnTo>
                  <a:pt x="973" y="772"/>
                </a:lnTo>
                <a:close/>
                <a:moveTo>
                  <a:pt x="378" y="772"/>
                </a:moveTo>
                <a:lnTo>
                  <a:pt x="418" y="772"/>
                </a:lnTo>
                <a:lnTo>
                  <a:pt x="418" y="571"/>
                </a:lnTo>
                <a:lnTo>
                  <a:pt x="869" y="571"/>
                </a:lnTo>
                <a:lnTo>
                  <a:pt x="869" y="772"/>
                </a:lnTo>
                <a:lnTo>
                  <a:pt x="909" y="772"/>
                </a:lnTo>
                <a:lnTo>
                  <a:pt x="909" y="523"/>
                </a:lnTo>
                <a:lnTo>
                  <a:pt x="378" y="523"/>
                </a:lnTo>
                <a:lnTo>
                  <a:pt x="378" y="772"/>
                </a:lnTo>
                <a:close/>
                <a:moveTo>
                  <a:pt x="483" y="635"/>
                </a:moveTo>
                <a:lnTo>
                  <a:pt x="483" y="772"/>
                </a:lnTo>
                <a:lnTo>
                  <a:pt x="804" y="772"/>
                </a:lnTo>
                <a:lnTo>
                  <a:pt x="804" y="635"/>
                </a:lnTo>
                <a:lnTo>
                  <a:pt x="483" y="635"/>
                </a:lnTo>
                <a:close/>
                <a:moveTo>
                  <a:pt x="756" y="1142"/>
                </a:moveTo>
                <a:lnTo>
                  <a:pt x="756" y="1198"/>
                </a:lnTo>
                <a:lnTo>
                  <a:pt x="531" y="1198"/>
                </a:lnTo>
                <a:lnTo>
                  <a:pt x="531" y="1142"/>
                </a:lnTo>
                <a:lnTo>
                  <a:pt x="72" y="1142"/>
                </a:lnTo>
                <a:lnTo>
                  <a:pt x="88" y="1480"/>
                </a:lnTo>
                <a:lnTo>
                  <a:pt x="1198" y="1480"/>
                </a:lnTo>
                <a:lnTo>
                  <a:pt x="1222" y="1142"/>
                </a:lnTo>
                <a:lnTo>
                  <a:pt x="756" y="1142"/>
                </a:lnTo>
                <a:close/>
                <a:moveTo>
                  <a:pt x="692" y="1134"/>
                </a:moveTo>
                <a:lnTo>
                  <a:pt x="692" y="973"/>
                </a:lnTo>
                <a:lnTo>
                  <a:pt x="595" y="973"/>
                </a:lnTo>
                <a:lnTo>
                  <a:pt x="595" y="1134"/>
                </a:lnTo>
                <a:lnTo>
                  <a:pt x="692" y="1134"/>
                </a:lnTo>
                <a:close/>
                <a:moveTo>
                  <a:pt x="64" y="836"/>
                </a:moveTo>
                <a:lnTo>
                  <a:pt x="64" y="965"/>
                </a:lnTo>
                <a:lnTo>
                  <a:pt x="531" y="965"/>
                </a:lnTo>
                <a:lnTo>
                  <a:pt x="531" y="909"/>
                </a:lnTo>
                <a:lnTo>
                  <a:pt x="756" y="909"/>
                </a:lnTo>
                <a:lnTo>
                  <a:pt x="756" y="965"/>
                </a:lnTo>
                <a:lnTo>
                  <a:pt x="1222" y="965"/>
                </a:lnTo>
                <a:lnTo>
                  <a:pt x="1222" y="836"/>
                </a:lnTo>
                <a:lnTo>
                  <a:pt x="64" y="8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C262C6CF-ACE7-46DB-887C-987323191794}"/>
              </a:ext>
            </a:extLst>
          </p:cNvPr>
          <p:cNvSpPr txBox="1"/>
          <p:nvPr/>
        </p:nvSpPr>
        <p:spPr>
          <a:xfrm>
            <a:off x="486055" y="4307529"/>
            <a:ext cx="10137445" cy="586801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109538">
              <a:lnSpc>
                <a:spcPts val="1900"/>
              </a:lnSpc>
            </a:pPr>
            <a:r>
              <a:rPr lang="en-US" sz="2800" b="1" dirty="0">
                <a:solidFill>
                  <a:schemeClr val="bg1"/>
                </a:solidFill>
                <a:cs typeface="Effra"/>
              </a:rPr>
              <a:t>TECHNICAL </a:t>
            </a:r>
            <a:r>
              <a:rPr lang="en-US" b="1" dirty="0">
                <a:solidFill>
                  <a:schemeClr val="bg1"/>
                </a:solidFill>
                <a:cs typeface="Effra"/>
              </a:rPr>
              <a:t>Support Phone Number (Office hrs. 6AM-4PM PST)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EB2EF90-A377-4CD0-AC22-0EC3D7C00E02}"/>
              </a:ext>
            </a:extLst>
          </p:cNvPr>
          <p:cNvSpPr txBox="1"/>
          <p:nvPr/>
        </p:nvSpPr>
        <p:spPr>
          <a:xfrm>
            <a:off x="3951111" y="3921733"/>
            <a:ext cx="553156" cy="22844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BE7CAF1-2BAB-43A0-BBA9-709EC7443FD9}"/>
              </a:ext>
            </a:extLst>
          </p:cNvPr>
          <p:cNvSpPr txBox="1"/>
          <p:nvPr/>
        </p:nvSpPr>
        <p:spPr>
          <a:xfrm>
            <a:off x="3951111" y="7104596"/>
            <a:ext cx="553156" cy="22844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="" xmlns:a16="http://schemas.microsoft.com/office/drawing/2014/main" id="{89FF700D-B764-467F-B441-0851344DFD6C}"/>
              </a:ext>
            </a:extLst>
          </p:cNvPr>
          <p:cNvSpPr txBox="1">
            <a:spLocks/>
          </p:cNvSpPr>
          <p:nvPr/>
        </p:nvSpPr>
        <p:spPr>
          <a:xfrm>
            <a:off x="513461" y="4959753"/>
            <a:ext cx="6264230" cy="4008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44588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 baseline="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5pPr>
            <a:lvl6pPr marL="1370013" indent="-225425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6pPr>
            <a:lvl7pPr marL="1597025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b="1" dirty="0">
                <a:solidFill>
                  <a:srgbClr val="E25205"/>
                </a:solidFill>
              </a:rPr>
              <a:t>TECHNICAL</a:t>
            </a:r>
            <a:r>
              <a:rPr lang="en-US" b="1" dirty="0"/>
              <a:t> support: Monday-Friday 6AM-4PM PST   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>
              <a:buFont typeface="Wingdings" charset="2"/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6950767-1B09-44D7-AF7A-C3AE3E9CF1FD}"/>
              </a:ext>
            </a:extLst>
          </p:cNvPr>
          <p:cNvSpPr txBox="1"/>
          <p:nvPr/>
        </p:nvSpPr>
        <p:spPr>
          <a:xfrm>
            <a:off x="8001000" y="2850741"/>
            <a:ext cx="360073" cy="10962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 anchorCtr="0">
            <a:noAutofit/>
          </a:bodyPr>
          <a:lstStyle/>
          <a:p>
            <a:pPr marL="115888" indent="-115888">
              <a:lnSpc>
                <a:spcPts val="1900"/>
              </a:lnSpc>
              <a:buFont typeface="Wingdings" charset="2"/>
              <a:buChar char="§"/>
            </a:pPr>
            <a:endParaRPr lang="en-US" sz="1600" dirty="0" err="1">
              <a:cs typeface="Effra"/>
            </a:endParaRPr>
          </a:p>
        </p:txBody>
      </p:sp>
    </p:spTree>
    <p:extLst>
      <p:ext uri="{BB962C8B-B14F-4D97-AF65-F5344CB8AC3E}">
        <p14:creationId xmlns:p14="http://schemas.microsoft.com/office/powerpoint/2010/main" val="3652052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9DF1A95-B78F-4876-A08F-683D19CE9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119" y="187189"/>
            <a:ext cx="9954883" cy="777240"/>
          </a:xfrm>
        </p:spPr>
        <p:txBody>
          <a:bodyPr/>
          <a:lstStyle/>
          <a:p>
            <a:r>
              <a:rPr lang="en-US" dirty="0"/>
              <a:t>ADDITIONAL Contacts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D2DDE32-F060-4119-ADFD-3B7516B2C9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471A96-5C21-4548-8C12-CFAEB0705058}" type="slidenum">
              <a:rPr lang="it-IT" altLang="it-IT" smtClean="0"/>
              <a:pPr/>
              <a:t>37</a:t>
            </a:fld>
            <a:endParaRPr lang="it-IT" altLang="it-IT"/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F2DFECFF-709C-44C9-B7B4-F1BC6CF2BBAB}"/>
              </a:ext>
            </a:extLst>
          </p:cNvPr>
          <p:cNvSpPr txBox="1">
            <a:spLocks/>
          </p:cNvSpPr>
          <p:nvPr/>
        </p:nvSpPr>
        <p:spPr>
          <a:xfrm>
            <a:off x="1391502" y="1179018"/>
            <a:ext cx="9246761" cy="56235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charset="2"/>
              <a:buChar char="§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44588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 baseline="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5pPr>
            <a:lvl6pPr marL="1370013" indent="-225425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6pPr>
            <a:lvl7pPr marL="1597025" indent="-227013" algn="l" defTabSz="54845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Effra" panose="02000506080000020004" pitchFamily="2" charset="0"/>
              <a:buChar char="–"/>
              <a:defRPr sz="1600" kern="1200">
                <a:solidFill>
                  <a:schemeClr val="accent1"/>
                </a:solidFill>
                <a:latin typeface="Effra"/>
                <a:ea typeface="+mn-ea"/>
                <a:cs typeface="+mn-cs"/>
              </a:defRPr>
            </a:lvl7pPr>
            <a:lvl8pPr marL="4113428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1886" indent="-274229" algn="l" defTabSz="548457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E35205"/>
                </a:solidFill>
              </a:rPr>
              <a:t>CLINICAL</a:t>
            </a:r>
            <a:r>
              <a:rPr lang="en-US" b="1" dirty="0"/>
              <a:t> Support: 24/7 Monday-Sunday</a:t>
            </a:r>
          </a:p>
          <a:p>
            <a:pPr marL="176213" indent="-117475">
              <a:spcAft>
                <a:spcPts val="0"/>
              </a:spcAft>
              <a:buNone/>
            </a:pPr>
            <a:r>
              <a:rPr lang="en-US" sz="2000" dirty="0"/>
              <a:t>   (All clinical support questions)</a:t>
            </a:r>
          </a:p>
          <a:p>
            <a:pPr marL="176213" indent="-117475">
              <a:spcAft>
                <a:spcPts val="0"/>
              </a:spcAft>
              <a:buNone/>
            </a:pPr>
            <a:endParaRPr lang="en-US" sz="2000" dirty="0"/>
          </a:p>
          <a:p>
            <a:pPr lvl="1">
              <a:spcAft>
                <a:spcPts val="0"/>
              </a:spcAft>
            </a:pPr>
            <a:r>
              <a:rPr lang="en-US" b="1" dirty="0"/>
              <a:t>Telephone: +1-800-255-6774</a:t>
            </a:r>
            <a:r>
              <a:rPr lang="en-US" dirty="0"/>
              <a:t>; follow the prompts and selection options</a:t>
            </a:r>
          </a:p>
          <a:p>
            <a:pPr lvl="1">
              <a:spcAft>
                <a:spcPts val="0"/>
              </a:spcAft>
            </a:pPr>
            <a:r>
              <a:rPr lang="en-US" dirty="0"/>
              <a:t>e-mail:  rs.rcsclinicalsupport@medtronic.com</a:t>
            </a:r>
          </a:p>
          <a:p>
            <a:pPr marL="225425" lvl="1" indent="0">
              <a:spcAft>
                <a:spcPts val="0"/>
              </a:spcAft>
              <a:buNone/>
            </a:pPr>
            <a:endParaRPr lang="en-US" dirty="0">
              <a:solidFill>
                <a:srgbClr val="99CC00"/>
              </a:solidFill>
            </a:endParaRPr>
          </a:p>
          <a:p>
            <a:pPr>
              <a:spcAft>
                <a:spcPts val="0"/>
              </a:spcAft>
            </a:pPr>
            <a:r>
              <a:rPr lang="en-US" b="1" dirty="0">
                <a:solidFill>
                  <a:srgbClr val="E35205"/>
                </a:solidFill>
              </a:rPr>
              <a:t>TECHNICAL </a:t>
            </a:r>
            <a:r>
              <a:rPr lang="en-US" b="1" dirty="0"/>
              <a:t>Support:</a:t>
            </a:r>
            <a:r>
              <a:rPr lang="en-US" dirty="0"/>
              <a:t> </a:t>
            </a:r>
            <a:r>
              <a:rPr lang="en-US" b="1" dirty="0"/>
              <a:t>Office hours are Monday-Friday from 6AM-4PM PST</a:t>
            </a:r>
            <a:endParaRPr lang="en-US" b="1" dirty="0">
              <a:solidFill>
                <a:srgbClr val="99CC00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1800" b="1" dirty="0">
                <a:solidFill>
                  <a:srgbClr val="99CC00"/>
                </a:solidFill>
              </a:rPr>
              <a:t>    </a:t>
            </a:r>
            <a:r>
              <a:rPr lang="en-US" sz="2000" dirty="0"/>
              <a:t>(Repair requests, service status, other non-emergency technical questions)</a:t>
            </a:r>
          </a:p>
          <a:p>
            <a:pPr marL="0" indent="0">
              <a:spcAft>
                <a:spcPts val="0"/>
              </a:spcAft>
              <a:buNone/>
            </a:pPr>
            <a:endParaRPr lang="en-US" sz="2000" dirty="0"/>
          </a:p>
          <a:p>
            <a:pPr lvl="1">
              <a:spcAft>
                <a:spcPts val="0"/>
              </a:spcAft>
            </a:pPr>
            <a:r>
              <a:rPr lang="en-US" b="1" dirty="0"/>
              <a:t>Telephone: +1-800-255-6774</a:t>
            </a:r>
            <a:r>
              <a:rPr lang="en-US" dirty="0"/>
              <a:t>; follow the prompts and selection options</a:t>
            </a:r>
          </a:p>
          <a:p>
            <a:pPr lvl="1">
              <a:spcAft>
                <a:spcPts val="0"/>
              </a:spcAft>
            </a:pPr>
            <a:r>
              <a:rPr lang="en-US" dirty="0"/>
              <a:t>Fax: +1-760-603-5816</a:t>
            </a:r>
          </a:p>
          <a:p>
            <a:pPr lvl="1">
              <a:spcAft>
                <a:spcPts val="0"/>
              </a:spcAft>
            </a:pPr>
            <a:r>
              <a:rPr lang="en-US" dirty="0"/>
              <a:t>e-mail:  rs.serviceexperience@medtronic.com</a:t>
            </a:r>
            <a:endParaRPr lang="en-US" b="1" dirty="0"/>
          </a:p>
          <a:p>
            <a:pPr marL="0" indent="0">
              <a:buNone/>
            </a:pPr>
            <a:endParaRPr lang="en-US" sz="2000" b="1" dirty="0"/>
          </a:p>
          <a:p>
            <a:pPr>
              <a:lnSpc>
                <a:spcPts val="2640"/>
              </a:lnSpc>
              <a:spcAft>
                <a:spcPts val="0"/>
              </a:spcAft>
            </a:pPr>
            <a:r>
              <a:rPr lang="en-US" b="1" dirty="0">
                <a:solidFill>
                  <a:srgbClr val="E35205"/>
                </a:solidFill>
              </a:rPr>
              <a:t>CUSTOMER</a:t>
            </a:r>
            <a:r>
              <a:rPr lang="en-US" b="1" dirty="0"/>
              <a:t> Service:</a:t>
            </a:r>
            <a:r>
              <a:rPr lang="en-US" dirty="0"/>
              <a:t> Office hours </a:t>
            </a:r>
            <a:r>
              <a:rPr lang="en-US" b="1" dirty="0"/>
              <a:t>Monday-Friday 8 AM- 6:30 PM EST</a:t>
            </a:r>
            <a:endParaRPr lang="en-US" sz="2000" b="1" dirty="0"/>
          </a:p>
          <a:p>
            <a:pPr marL="0" indent="166688">
              <a:lnSpc>
                <a:spcPts val="2640"/>
              </a:lnSpc>
              <a:spcAft>
                <a:spcPts val="0"/>
              </a:spcAft>
              <a:buNone/>
            </a:pPr>
            <a:r>
              <a:rPr lang="en-US" sz="2000" dirty="0"/>
              <a:t>(Place an order, order status, tracking shipments)</a:t>
            </a:r>
          </a:p>
          <a:p>
            <a:pPr marL="0" indent="166688">
              <a:lnSpc>
                <a:spcPts val="2640"/>
              </a:lnSpc>
              <a:spcAft>
                <a:spcPts val="0"/>
              </a:spcAft>
              <a:buNone/>
            </a:pPr>
            <a:endParaRPr lang="en-US" sz="1800" dirty="0"/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Telephone : +1-800-962-9888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e-mail: rs.covidiencustomerservice@medtronic.com</a:t>
            </a:r>
          </a:p>
          <a:p>
            <a:pPr marL="0" indent="0">
              <a:spcAft>
                <a:spcPts val="0"/>
              </a:spcAft>
              <a:buNone/>
            </a:pPr>
            <a:endParaRPr lang="en-US" b="1" dirty="0">
              <a:solidFill>
                <a:srgbClr val="92D05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7F63B47-B50D-45B2-8424-39CA70AC115B}"/>
              </a:ext>
            </a:extLst>
          </p:cNvPr>
          <p:cNvSpPr txBox="1"/>
          <p:nvPr/>
        </p:nvSpPr>
        <p:spPr>
          <a:xfrm>
            <a:off x="549335" y="576050"/>
            <a:ext cx="9594686" cy="602968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109538">
              <a:lnSpc>
                <a:spcPts val="1900"/>
              </a:lnSpc>
            </a:pPr>
            <a:r>
              <a:rPr lang="en-US" sz="2400" b="1" dirty="0">
                <a:solidFill>
                  <a:schemeClr val="bg1"/>
                </a:solidFill>
                <a:cs typeface="Effra"/>
              </a:rPr>
              <a:t>Non-Emergency Contact Information</a:t>
            </a:r>
          </a:p>
        </p:txBody>
      </p:sp>
      <p:sp>
        <p:nvSpPr>
          <p:cNvPr id="26" name="Freeform 99">
            <a:extLst>
              <a:ext uri="{FF2B5EF4-FFF2-40B4-BE49-F238E27FC236}">
                <a16:creationId xmlns="" xmlns:a16="http://schemas.microsoft.com/office/drawing/2014/main" id="{A41B9055-1E7F-46B6-B207-E341A02008B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88129" y="3156190"/>
            <a:ext cx="725192" cy="725192"/>
          </a:xfrm>
          <a:custGeom>
            <a:avLst/>
            <a:gdLst>
              <a:gd name="T0" fmla="*/ 1544 w 1544"/>
              <a:gd name="T1" fmla="*/ 1544 h 1544"/>
              <a:gd name="T2" fmla="*/ 1415 w 1544"/>
              <a:gd name="T3" fmla="*/ 1480 h 1544"/>
              <a:gd name="T4" fmla="*/ 1480 w 1544"/>
              <a:gd name="T5" fmla="*/ 64 h 1544"/>
              <a:gd name="T6" fmla="*/ 64 w 1544"/>
              <a:gd name="T7" fmla="*/ 635 h 1544"/>
              <a:gd name="T8" fmla="*/ 0 w 1544"/>
              <a:gd name="T9" fmla="*/ 0 h 1544"/>
              <a:gd name="T10" fmla="*/ 973 w 1544"/>
              <a:gd name="T11" fmla="*/ 772 h 1544"/>
              <a:gd name="T12" fmla="*/ 1287 w 1544"/>
              <a:gd name="T13" fmla="*/ 1029 h 1544"/>
              <a:gd name="T14" fmla="*/ 1230 w 1544"/>
              <a:gd name="T15" fmla="*/ 1029 h 1544"/>
              <a:gd name="T16" fmla="*/ 756 w 1544"/>
              <a:gd name="T17" fmla="*/ 1078 h 1544"/>
              <a:gd name="T18" fmla="*/ 1222 w 1544"/>
              <a:gd name="T19" fmla="*/ 1078 h 1544"/>
              <a:gd name="T20" fmla="*/ 1263 w 1544"/>
              <a:gd name="T21" fmla="*/ 1544 h 1544"/>
              <a:gd name="T22" fmla="*/ 0 w 1544"/>
              <a:gd name="T23" fmla="*/ 1086 h 1544"/>
              <a:gd name="T24" fmla="*/ 64 w 1544"/>
              <a:gd name="T25" fmla="*/ 1078 h 1544"/>
              <a:gd name="T26" fmla="*/ 531 w 1544"/>
              <a:gd name="T27" fmla="*/ 1029 h 1544"/>
              <a:gd name="T28" fmla="*/ 56 w 1544"/>
              <a:gd name="T29" fmla="*/ 1029 h 1544"/>
              <a:gd name="T30" fmla="*/ 0 w 1544"/>
              <a:gd name="T31" fmla="*/ 772 h 1544"/>
              <a:gd name="T32" fmla="*/ 314 w 1544"/>
              <a:gd name="T33" fmla="*/ 458 h 1544"/>
              <a:gd name="T34" fmla="*/ 973 w 1544"/>
              <a:gd name="T35" fmla="*/ 772 h 1544"/>
              <a:gd name="T36" fmla="*/ 418 w 1544"/>
              <a:gd name="T37" fmla="*/ 772 h 1544"/>
              <a:gd name="T38" fmla="*/ 869 w 1544"/>
              <a:gd name="T39" fmla="*/ 571 h 1544"/>
              <a:gd name="T40" fmla="*/ 909 w 1544"/>
              <a:gd name="T41" fmla="*/ 772 h 1544"/>
              <a:gd name="T42" fmla="*/ 378 w 1544"/>
              <a:gd name="T43" fmla="*/ 523 h 1544"/>
              <a:gd name="T44" fmla="*/ 483 w 1544"/>
              <a:gd name="T45" fmla="*/ 635 h 1544"/>
              <a:gd name="T46" fmla="*/ 804 w 1544"/>
              <a:gd name="T47" fmla="*/ 772 h 1544"/>
              <a:gd name="T48" fmla="*/ 483 w 1544"/>
              <a:gd name="T49" fmla="*/ 635 h 1544"/>
              <a:gd name="T50" fmla="*/ 756 w 1544"/>
              <a:gd name="T51" fmla="*/ 1198 h 1544"/>
              <a:gd name="T52" fmla="*/ 531 w 1544"/>
              <a:gd name="T53" fmla="*/ 1142 h 1544"/>
              <a:gd name="T54" fmla="*/ 88 w 1544"/>
              <a:gd name="T55" fmla="*/ 1480 h 1544"/>
              <a:gd name="T56" fmla="*/ 1222 w 1544"/>
              <a:gd name="T57" fmla="*/ 1142 h 1544"/>
              <a:gd name="T58" fmla="*/ 692 w 1544"/>
              <a:gd name="T59" fmla="*/ 1134 h 1544"/>
              <a:gd name="T60" fmla="*/ 595 w 1544"/>
              <a:gd name="T61" fmla="*/ 973 h 1544"/>
              <a:gd name="T62" fmla="*/ 692 w 1544"/>
              <a:gd name="T63" fmla="*/ 1134 h 1544"/>
              <a:gd name="T64" fmla="*/ 64 w 1544"/>
              <a:gd name="T65" fmla="*/ 965 h 1544"/>
              <a:gd name="T66" fmla="*/ 531 w 1544"/>
              <a:gd name="T67" fmla="*/ 909 h 1544"/>
              <a:gd name="T68" fmla="*/ 756 w 1544"/>
              <a:gd name="T69" fmla="*/ 965 h 1544"/>
              <a:gd name="T70" fmla="*/ 1222 w 1544"/>
              <a:gd name="T71" fmla="*/ 836 h 1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44" h="1544">
                <a:moveTo>
                  <a:pt x="1544" y="0"/>
                </a:moveTo>
                <a:lnTo>
                  <a:pt x="1544" y="1544"/>
                </a:lnTo>
                <a:lnTo>
                  <a:pt x="1415" y="1544"/>
                </a:lnTo>
                <a:lnTo>
                  <a:pt x="1415" y="1480"/>
                </a:lnTo>
                <a:lnTo>
                  <a:pt x="1480" y="1480"/>
                </a:lnTo>
                <a:lnTo>
                  <a:pt x="1480" y="64"/>
                </a:lnTo>
                <a:lnTo>
                  <a:pt x="64" y="64"/>
                </a:lnTo>
                <a:lnTo>
                  <a:pt x="64" y="635"/>
                </a:lnTo>
                <a:lnTo>
                  <a:pt x="0" y="635"/>
                </a:lnTo>
                <a:lnTo>
                  <a:pt x="0" y="0"/>
                </a:lnTo>
                <a:lnTo>
                  <a:pt x="1544" y="0"/>
                </a:lnTo>
                <a:close/>
                <a:moveTo>
                  <a:pt x="973" y="772"/>
                </a:moveTo>
                <a:lnTo>
                  <a:pt x="1287" y="772"/>
                </a:lnTo>
                <a:lnTo>
                  <a:pt x="1287" y="1029"/>
                </a:lnTo>
                <a:lnTo>
                  <a:pt x="1230" y="1029"/>
                </a:lnTo>
                <a:lnTo>
                  <a:pt x="1230" y="1029"/>
                </a:lnTo>
                <a:lnTo>
                  <a:pt x="756" y="1029"/>
                </a:lnTo>
                <a:lnTo>
                  <a:pt x="756" y="1078"/>
                </a:lnTo>
                <a:lnTo>
                  <a:pt x="1222" y="1078"/>
                </a:lnTo>
                <a:lnTo>
                  <a:pt x="1222" y="1078"/>
                </a:lnTo>
                <a:lnTo>
                  <a:pt x="1287" y="1086"/>
                </a:lnTo>
                <a:lnTo>
                  <a:pt x="1263" y="1544"/>
                </a:lnTo>
                <a:lnTo>
                  <a:pt x="24" y="1544"/>
                </a:lnTo>
                <a:lnTo>
                  <a:pt x="0" y="1086"/>
                </a:lnTo>
                <a:lnTo>
                  <a:pt x="64" y="1078"/>
                </a:lnTo>
                <a:lnTo>
                  <a:pt x="64" y="1078"/>
                </a:lnTo>
                <a:lnTo>
                  <a:pt x="531" y="1078"/>
                </a:lnTo>
                <a:lnTo>
                  <a:pt x="531" y="1029"/>
                </a:lnTo>
                <a:lnTo>
                  <a:pt x="56" y="1029"/>
                </a:lnTo>
                <a:lnTo>
                  <a:pt x="56" y="1029"/>
                </a:lnTo>
                <a:lnTo>
                  <a:pt x="0" y="1029"/>
                </a:lnTo>
                <a:lnTo>
                  <a:pt x="0" y="772"/>
                </a:lnTo>
                <a:lnTo>
                  <a:pt x="314" y="772"/>
                </a:lnTo>
                <a:lnTo>
                  <a:pt x="314" y="458"/>
                </a:lnTo>
                <a:lnTo>
                  <a:pt x="973" y="458"/>
                </a:lnTo>
                <a:lnTo>
                  <a:pt x="973" y="772"/>
                </a:lnTo>
                <a:close/>
                <a:moveTo>
                  <a:pt x="378" y="772"/>
                </a:moveTo>
                <a:lnTo>
                  <a:pt x="418" y="772"/>
                </a:lnTo>
                <a:lnTo>
                  <a:pt x="418" y="571"/>
                </a:lnTo>
                <a:lnTo>
                  <a:pt x="869" y="571"/>
                </a:lnTo>
                <a:lnTo>
                  <a:pt x="869" y="772"/>
                </a:lnTo>
                <a:lnTo>
                  <a:pt x="909" y="772"/>
                </a:lnTo>
                <a:lnTo>
                  <a:pt x="909" y="523"/>
                </a:lnTo>
                <a:lnTo>
                  <a:pt x="378" y="523"/>
                </a:lnTo>
                <a:lnTo>
                  <a:pt x="378" y="772"/>
                </a:lnTo>
                <a:close/>
                <a:moveTo>
                  <a:pt x="483" y="635"/>
                </a:moveTo>
                <a:lnTo>
                  <a:pt x="483" y="772"/>
                </a:lnTo>
                <a:lnTo>
                  <a:pt x="804" y="772"/>
                </a:lnTo>
                <a:lnTo>
                  <a:pt x="804" y="635"/>
                </a:lnTo>
                <a:lnTo>
                  <a:pt x="483" y="635"/>
                </a:lnTo>
                <a:close/>
                <a:moveTo>
                  <a:pt x="756" y="1142"/>
                </a:moveTo>
                <a:lnTo>
                  <a:pt x="756" y="1198"/>
                </a:lnTo>
                <a:lnTo>
                  <a:pt x="531" y="1198"/>
                </a:lnTo>
                <a:lnTo>
                  <a:pt x="531" y="1142"/>
                </a:lnTo>
                <a:lnTo>
                  <a:pt x="72" y="1142"/>
                </a:lnTo>
                <a:lnTo>
                  <a:pt x="88" y="1480"/>
                </a:lnTo>
                <a:lnTo>
                  <a:pt x="1198" y="1480"/>
                </a:lnTo>
                <a:lnTo>
                  <a:pt x="1222" y="1142"/>
                </a:lnTo>
                <a:lnTo>
                  <a:pt x="756" y="1142"/>
                </a:lnTo>
                <a:close/>
                <a:moveTo>
                  <a:pt x="692" y="1134"/>
                </a:moveTo>
                <a:lnTo>
                  <a:pt x="692" y="973"/>
                </a:lnTo>
                <a:lnTo>
                  <a:pt x="595" y="973"/>
                </a:lnTo>
                <a:lnTo>
                  <a:pt x="595" y="1134"/>
                </a:lnTo>
                <a:lnTo>
                  <a:pt x="692" y="1134"/>
                </a:lnTo>
                <a:close/>
                <a:moveTo>
                  <a:pt x="64" y="836"/>
                </a:moveTo>
                <a:lnTo>
                  <a:pt x="64" y="965"/>
                </a:lnTo>
                <a:lnTo>
                  <a:pt x="531" y="965"/>
                </a:lnTo>
                <a:lnTo>
                  <a:pt x="531" y="909"/>
                </a:lnTo>
                <a:lnTo>
                  <a:pt x="756" y="909"/>
                </a:lnTo>
                <a:lnTo>
                  <a:pt x="756" y="965"/>
                </a:lnTo>
                <a:lnTo>
                  <a:pt x="1222" y="965"/>
                </a:lnTo>
                <a:lnTo>
                  <a:pt x="1222" y="836"/>
                </a:lnTo>
                <a:lnTo>
                  <a:pt x="64" y="8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B3D67D25-E4C1-4681-BEF4-63A5251BCFEE}"/>
              </a:ext>
            </a:extLst>
          </p:cNvPr>
          <p:cNvGrpSpPr/>
          <p:nvPr/>
        </p:nvGrpSpPr>
        <p:grpSpPr>
          <a:xfrm>
            <a:off x="588129" y="5719297"/>
            <a:ext cx="725192" cy="725192"/>
            <a:chOff x="7015163" y="4124325"/>
            <a:chExt cx="679450" cy="677863"/>
          </a:xfrm>
          <a:solidFill>
            <a:schemeClr val="accent1"/>
          </a:solidFill>
        </p:grpSpPr>
        <p:sp>
          <p:nvSpPr>
            <p:cNvPr id="36" name="Freeform 105">
              <a:extLst>
                <a:ext uri="{FF2B5EF4-FFF2-40B4-BE49-F238E27FC236}">
                  <a16:creationId xmlns="" xmlns:a16="http://schemas.microsoft.com/office/drawing/2014/main" id="{1F02A671-81B2-4969-8659-88B0CDEF9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338" y="4124325"/>
              <a:ext cx="676275" cy="677863"/>
            </a:xfrm>
            <a:custGeom>
              <a:avLst/>
              <a:gdLst>
                <a:gd name="T0" fmla="*/ 408 w 426"/>
                <a:gd name="T1" fmla="*/ 18 h 427"/>
                <a:gd name="T2" fmla="*/ 408 w 426"/>
                <a:gd name="T3" fmla="*/ 409 h 427"/>
                <a:gd name="T4" fmla="*/ 257 w 426"/>
                <a:gd name="T5" fmla="*/ 409 h 427"/>
                <a:gd name="T6" fmla="*/ 257 w 426"/>
                <a:gd name="T7" fmla="*/ 427 h 427"/>
                <a:gd name="T8" fmla="*/ 426 w 426"/>
                <a:gd name="T9" fmla="*/ 427 h 427"/>
                <a:gd name="T10" fmla="*/ 426 w 426"/>
                <a:gd name="T11" fmla="*/ 0 h 427"/>
                <a:gd name="T12" fmla="*/ 426 w 426"/>
                <a:gd name="T13" fmla="*/ 0 h 427"/>
                <a:gd name="T14" fmla="*/ 0 w 426"/>
                <a:gd name="T15" fmla="*/ 0 h 427"/>
                <a:gd name="T16" fmla="*/ 0 w 426"/>
                <a:gd name="T17" fmla="*/ 53 h 427"/>
                <a:gd name="T18" fmla="*/ 18 w 426"/>
                <a:gd name="T19" fmla="*/ 53 h 427"/>
                <a:gd name="T20" fmla="*/ 18 w 426"/>
                <a:gd name="T21" fmla="*/ 18 h 427"/>
                <a:gd name="T22" fmla="*/ 408 w 426"/>
                <a:gd name="T23" fmla="*/ 18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427">
                  <a:moveTo>
                    <a:pt x="408" y="18"/>
                  </a:moveTo>
                  <a:lnTo>
                    <a:pt x="408" y="409"/>
                  </a:lnTo>
                  <a:lnTo>
                    <a:pt x="257" y="409"/>
                  </a:lnTo>
                  <a:lnTo>
                    <a:pt x="257" y="427"/>
                  </a:lnTo>
                  <a:lnTo>
                    <a:pt x="426" y="427"/>
                  </a:lnTo>
                  <a:lnTo>
                    <a:pt x="426" y="0"/>
                  </a:lnTo>
                  <a:lnTo>
                    <a:pt x="426" y="0"/>
                  </a:lnTo>
                  <a:lnTo>
                    <a:pt x="0" y="0"/>
                  </a:lnTo>
                  <a:lnTo>
                    <a:pt x="0" y="53"/>
                  </a:lnTo>
                  <a:lnTo>
                    <a:pt x="18" y="53"/>
                  </a:lnTo>
                  <a:lnTo>
                    <a:pt x="18" y="18"/>
                  </a:lnTo>
                  <a:lnTo>
                    <a:pt x="40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06">
              <a:extLst>
                <a:ext uri="{FF2B5EF4-FFF2-40B4-BE49-F238E27FC236}">
                  <a16:creationId xmlns="" xmlns:a16="http://schemas.microsoft.com/office/drawing/2014/main" id="{0BE37A3D-5D43-4F9E-A235-01E967578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338" y="4124325"/>
              <a:ext cx="676275" cy="677863"/>
            </a:xfrm>
            <a:custGeom>
              <a:avLst/>
              <a:gdLst>
                <a:gd name="T0" fmla="*/ 408 w 426"/>
                <a:gd name="T1" fmla="*/ 18 h 427"/>
                <a:gd name="T2" fmla="*/ 408 w 426"/>
                <a:gd name="T3" fmla="*/ 409 h 427"/>
                <a:gd name="T4" fmla="*/ 257 w 426"/>
                <a:gd name="T5" fmla="*/ 409 h 427"/>
                <a:gd name="T6" fmla="*/ 257 w 426"/>
                <a:gd name="T7" fmla="*/ 427 h 427"/>
                <a:gd name="T8" fmla="*/ 426 w 426"/>
                <a:gd name="T9" fmla="*/ 427 h 427"/>
                <a:gd name="T10" fmla="*/ 426 w 426"/>
                <a:gd name="T11" fmla="*/ 0 h 427"/>
                <a:gd name="T12" fmla="*/ 426 w 426"/>
                <a:gd name="T13" fmla="*/ 0 h 427"/>
                <a:gd name="T14" fmla="*/ 0 w 426"/>
                <a:gd name="T15" fmla="*/ 0 h 427"/>
                <a:gd name="T16" fmla="*/ 0 w 426"/>
                <a:gd name="T17" fmla="*/ 53 h 427"/>
                <a:gd name="T18" fmla="*/ 18 w 426"/>
                <a:gd name="T19" fmla="*/ 53 h 427"/>
                <a:gd name="T20" fmla="*/ 18 w 426"/>
                <a:gd name="T21" fmla="*/ 18 h 427"/>
                <a:gd name="T22" fmla="*/ 408 w 426"/>
                <a:gd name="T23" fmla="*/ 18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427">
                  <a:moveTo>
                    <a:pt x="408" y="18"/>
                  </a:moveTo>
                  <a:lnTo>
                    <a:pt x="408" y="409"/>
                  </a:lnTo>
                  <a:lnTo>
                    <a:pt x="257" y="409"/>
                  </a:lnTo>
                  <a:lnTo>
                    <a:pt x="257" y="427"/>
                  </a:lnTo>
                  <a:lnTo>
                    <a:pt x="426" y="427"/>
                  </a:lnTo>
                  <a:lnTo>
                    <a:pt x="426" y="0"/>
                  </a:lnTo>
                  <a:lnTo>
                    <a:pt x="426" y="0"/>
                  </a:lnTo>
                  <a:lnTo>
                    <a:pt x="0" y="0"/>
                  </a:lnTo>
                  <a:lnTo>
                    <a:pt x="0" y="53"/>
                  </a:lnTo>
                  <a:lnTo>
                    <a:pt x="18" y="53"/>
                  </a:lnTo>
                  <a:lnTo>
                    <a:pt x="18" y="18"/>
                  </a:lnTo>
                  <a:lnTo>
                    <a:pt x="408" y="18"/>
                  </a:ln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07">
              <a:extLst>
                <a:ext uri="{FF2B5EF4-FFF2-40B4-BE49-F238E27FC236}">
                  <a16:creationId xmlns="" xmlns:a16="http://schemas.microsoft.com/office/drawing/2014/main" id="{B42D8C4A-8730-4B6B-91B4-B42C264EE5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15163" y="4222750"/>
              <a:ext cx="384175" cy="579438"/>
            </a:xfrm>
            <a:custGeom>
              <a:avLst/>
              <a:gdLst>
                <a:gd name="T0" fmla="*/ 107 w 109"/>
                <a:gd name="T1" fmla="*/ 142 h 164"/>
                <a:gd name="T2" fmla="*/ 95 w 109"/>
                <a:gd name="T3" fmla="*/ 119 h 164"/>
                <a:gd name="T4" fmla="*/ 88 w 109"/>
                <a:gd name="T5" fmla="*/ 113 h 164"/>
                <a:gd name="T6" fmla="*/ 81 w 109"/>
                <a:gd name="T7" fmla="*/ 113 h 164"/>
                <a:gd name="T8" fmla="*/ 69 w 109"/>
                <a:gd name="T9" fmla="*/ 117 h 164"/>
                <a:gd name="T10" fmla="*/ 50 w 109"/>
                <a:gd name="T11" fmla="*/ 87 h 164"/>
                <a:gd name="T12" fmla="*/ 37 w 109"/>
                <a:gd name="T13" fmla="*/ 54 h 164"/>
                <a:gd name="T14" fmla="*/ 47 w 109"/>
                <a:gd name="T15" fmla="*/ 46 h 164"/>
                <a:gd name="T16" fmla="*/ 51 w 109"/>
                <a:gd name="T17" fmla="*/ 31 h 164"/>
                <a:gd name="T18" fmla="*/ 39 w 109"/>
                <a:gd name="T19" fmla="*/ 8 h 164"/>
                <a:gd name="T20" fmla="*/ 32 w 109"/>
                <a:gd name="T21" fmla="*/ 2 h 164"/>
                <a:gd name="T22" fmla="*/ 22 w 109"/>
                <a:gd name="T23" fmla="*/ 3 h 164"/>
                <a:gd name="T24" fmla="*/ 15 w 109"/>
                <a:gd name="T25" fmla="*/ 8 h 164"/>
                <a:gd name="T26" fmla="*/ 3 w 109"/>
                <a:gd name="T27" fmla="*/ 25 h 164"/>
                <a:gd name="T28" fmla="*/ 2 w 109"/>
                <a:gd name="T29" fmla="*/ 49 h 164"/>
                <a:gd name="T30" fmla="*/ 19 w 109"/>
                <a:gd name="T31" fmla="*/ 102 h 164"/>
                <a:gd name="T32" fmla="*/ 43 w 109"/>
                <a:gd name="T33" fmla="*/ 139 h 164"/>
                <a:gd name="T34" fmla="*/ 74 w 109"/>
                <a:gd name="T35" fmla="*/ 162 h 164"/>
                <a:gd name="T36" fmla="*/ 83 w 109"/>
                <a:gd name="T37" fmla="*/ 164 h 164"/>
                <a:gd name="T38" fmla="*/ 93 w 109"/>
                <a:gd name="T39" fmla="*/ 162 h 164"/>
                <a:gd name="T40" fmla="*/ 100 w 109"/>
                <a:gd name="T41" fmla="*/ 159 h 164"/>
                <a:gd name="T42" fmla="*/ 108 w 109"/>
                <a:gd name="T43" fmla="*/ 152 h 164"/>
                <a:gd name="T44" fmla="*/ 107 w 109"/>
                <a:gd name="T45" fmla="*/ 142 h 164"/>
                <a:gd name="T46" fmla="*/ 43 w 109"/>
                <a:gd name="T47" fmla="*/ 39 h 164"/>
                <a:gd name="T48" fmla="*/ 31 w 109"/>
                <a:gd name="T49" fmla="*/ 49 h 164"/>
                <a:gd name="T50" fmla="*/ 29 w 109"/>
                <a:gd name="T51" fmla="*/ 51 h 164"/>
                <a:gd name="T52" fmla="*/ 43 w 109"/>
                <a:gd name="T53" fmla="*/ 90 h 164"/>
                <a:gd name="T54" fmla="*/ 67 w 109"/>
                <a:gd name="T55" fmla="*/ 125 h 164"/>
                <a:gd name="T56" fmla="*/ 69 w 109"/>
                <a:gd name="T57" fmla="*/ 125 h 164"/>
                <a:gd name="T58" fmla="*/ 84 w 109"/>
                <a:gd name="T59" fmla="*/ 121 h 164"/>
                <a:gd name="T60" fmla="*/ 84 w 109"/>
                <a:gd name="T61" fmla="*/ 120 h 164"/>
                <a:gd name="T62" fmla="*/ 86 w 109"/>
                <a:gd name="T63" fmla="*/ 120 h 164"/>
                <a:gd name="T64" fmla="*/ 88 w 109"/>
                <a:gd name="T65" fmla="*/ 122 h 164"/>
                <a:gd name="T66" fmla="*/ 100 w 109"/>
                <a:gd name="T67" fmla="*/ 146 h 164"/>
                <a:gd name="T68" fmla="*/ 100 w 109"/>
                <a:gd name="T69" fmla="*/ 149 h 164"/>
                <a:gd name="T70" fmla="*/ 98 w 109"/>
                <a:gd name="T71" fmla="*/ 152 h 164"/>
                <a:gd name="T72" fmla="*/ 90 w 109"/>
                <a:gd name="T73" fmla="*/ 154 h 164"/>
                <a:gd name="T74" fmla="*/ 90 w 109"/>
                <a:gd name="T75" fmla="*/ 154 h 164"/>
                <a:gd name="T76" fmla="*/ 76 w 109"/>
                <a:gd name="T77" fmla="*/ 155 h 164"/>
                <a:gd name="T78" fmla="*/ 26 w 109"/>
                <a:gd name="T79" fmla="*/ 99 h 164"/>
                <a:gd name="T80" fmla="*/ 19 w 109"/>
                <a:gd name="T81" fmla="*/ 14 h 164"/>
                <a:gd name="T82" fmla="*/ 26 w 109"/>
                <a:gd name="T83" fmla="*/ 10 h 164"/>
                <a:gd name="T84" fmla="*/ 28 w 109"/>
                <a:gd name="T85" fmla="*/ 9 h 164"/>
                <a:gd name="T86" fmla="*/ 30 w 109"/>
                <a:gd name="T87" fmla="*/ 9 h 164"/>
                <a:gd name="T88" fmla="*/ 32 w 109"/>
                <a:gd name="T89" fmla="*/ 11 h 164"/>
                <a:gd name="T90" fmla="*/ 44 w 109"/>
                <a:gd name="T91" fmla="*/ 35 h 164"/>
                <a:gd name="T92" fmla="*/ 43 w 109"/>
                <a:gd name="T93" fmla="*/ 3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9" h="164">
                  <a:moveTo>
                    <a:pt x="107" y="142"/>
                  </a:moveTo>
                  <a:cubicBezTo>
                    <a:pt x="95" y="119"/>
                    <a:pt x="95" y="119"/>
                    <a:pt x="95" y="119"/>
                  </a:cubicBezTo>
                  <a:cubicBezTo>
                    <a:pt x="94" y="116"/>
                    <a:pt x="91" y="114"/>
                    <a:pt x="88" y="113"/>
                  </a:cubicBezTo>
                  <a:cubicBezTo>
                    <a:pt x="86" y="112"/>
                    <a:pt x="84" y="112"/>
                    <a:pt x="81" y="113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67" y="115"/>
                    <a:pt x="61" y="108"/>
                    <a:pt x="50" y="87"/>
                  </a:cubicBezTo>
                  <a:cubicBezTo>
                    <a:pt x="39" y="66"/>
                    <a:pt x="37" y="57"/>
                    <a:pt x="37" y="54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2" y="42"/>
                    <a:pt x="54" y="36"/>
                    <a:pt x="51" y="31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5"/>
                    <a:pt x="35" y="2"/>
                    <a:pt x="32" y="2"/>
                  </a:cubicBezTo>
                  <a:cubicBezTo>
                    <a:pt x="28" y="0"/>
                    <a:pt x="25" y="1"/>
                    <a:pt x="22" y="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9" y="12"/>
                    <a:pt x="5" y="18"/>
                    <a:pt x="3" y="25"/>
                  </a:cubicBezTo>
                  <a:cubicBezTo>
                    <a:pt x="1" y="32"/>
                    <a:pt x="0" y="40"/>
                    <a:pt x="2" y="49"/>
                  </a:cubicBezTo>
                  <a:cubicBezTo>
                    <a:pt x="3" y="64"/>
                    <a:pt x="10" y="83"/>
                    <a:pt x="19" y="102"/>
                  </a:cubicBezTo>
                  <a:cubicBezTo>
                    <a:pt x="24" y="112"/>
                    <a:pt x="33" y="127"/>
                    <a:pt x="43" y="139"/>
                  </a:cubicBezTo>
                  <a:cubicBezTo>
                    <a:pt x="54" y="152"/>
                    <a:pt x="64" y="159"/>
                    <a:pt x="74" y="162"/>
                  </a:cubicBezTo>
                  <a:cubicBezTo>
                    <a:pt x="77" y="163"/>
                    <a:pt x="80" y="164"/>
                    <a:pt x="83" y="164"/>
                  </a:cubicBezTo>
                  <a:cubicBezTo>
                    <a:pt x="86" y="164"/>
                    <a:pt x="90" y="163"/>
                    <a:pt x="93" y="162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4" y="158"/>
                    <a:pt x="106" y="156"/>
                    <a:pt x="108" y="152"/>
                  </a:cubicBezTo>
                  <a:cubicBezTo>
                    <a:pt x="109" y="149"/>
                    <a:pt x="109" y="146"/>
                    <a:pt x="107" y="142"/>
                  </a:cubicBezTo>
                  <a:close/>
                  <a:moveTo>
                    <a:pt x="43" y="39"/>
                  </a:moveTo>
                  <a:cubicBezTo>
                    <a:pt x="31" y="49"/>
                    <a:pt x="31" y="49"/>
                    <a:pt x="31" y="49"/>
                  </a:cubicBezTo>
                  <a:cubicBezTo>
                    <a:pt x="30" y="49"/>
                    <a:pt x="30" y="50"/>
                    <a:pt x="29" y="51"/>
                  </a:cubicBezTo>
                  <a:cubicBezTo>
                    <a:pt x="29" y="52"/>
                    <a:pt x="28" y="61"/>
                    <a:pt x="43" y="90"/>
                  </a:cubicBezTo>
                  <a:cubicBezTo>
                    <a:pt x="58" y="119"/>
                    <a:pt x="65" y="124"/>
                    <a:pt x="67" y="125"/>
                  </a:cubicBezTo>
                  <a:cubicBezTo>
                    <a:pt x="68" y="125"/>
                    <a:pt x="68" y="125"/>
                    <a:pt x="69" y="125"/>
                  </a:cubicBezTo>
                  <a:cubicBezTo>
                    <a:pt x="84" y="121"/>
                    <a:pt x="84" y="121"/>
                    <a:pt x="84" y="121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4" y="120"/>
                    <a:pt x="85" y="120"/>
                    <a:pt x="86" y="120"/>
                  </a:cubicBezTo>
                  <a:cubicBezTo>
                    <a:pt x="87" y="121"/>
                    <a:pt x="88" y="121"/>
                    <a:pt x="88" y="122"/>
                  </a:cubicBezTo>
                  <a:cubicBezTo>
                    <a:pt x="100" y="146"/>
                    <a:pt x="100" y="146"/>
                    <a:pt x="100" y="146"/>
                  </a:cubicBezTo>
                  <a:cubicBezTo>
                    <a:pt x="101" y="147"/>
                    <a:pt x="101" y="148"/>
                    <a:pt x="100" y="149"/>
                  </a:cubicBezTo>
                  <a:cubicBezTo>
                    <a:pt x="100" y="151"/>
                    <a:pt x="99" y="151"/>
                    <a:pt x="98" y="152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86" y="156"/>
                    <a:pt x="81" y="156"/>
                    <a:pt x="76" y="155"/>
                  </a:cubicBezTo>
                  <a:cubicBezTo>
                    <a:pt x="60" y="150"/>
                    <a:pt x="42" y="129"/>
                    <a:pt x="26" y="99"/>
                  </a:cubicBezTo>
                  <a:cubicBezTo>
                    <a:pt x="1" y="49"/>
                    <a:pt x="6" y="23"/>
                    <a:pt x="19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9"/>
                    <a:pt x="28" y="9"/>
                    <a:pt x="28" y="9"/>
                  </a:cubicBezTo>
                  <a:cubicBezTo>
                    <a:pt x="29" y="9"/>
                    <a:pt x="29" y="9"/>
                    <a:pt x="30" y="9"/>
                  </a:cubicBezTo>
                  <a:cubicBezTo>
                    <a:pt x="31" y="9"/>
                    <a:pt x="32" y="10"/>
                    <a:pt x="32" y="11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5" y="36"/>
                    <a:pt x="44" y="38"/>
                    <a:pt x="43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8">
              <a:extLst>
                <a:ext uri="{FF2B5EF4-FFF2-40B4-BE49-F238E27FC236}">
                  <a16:creationId xmlns="" xmlns:a16="http://schemas.microsoft.com/office/drawing/2014/main" id="{6676A5D6-B617-455F-9943-215F8EC10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2338" y="4276725"/>
              <a:ext cx="193675" cy="317500"/>
            </a:xfrm>
            <a:custGeom>
              <a:avLst/>
              <a:gdLst>
                <a:gd name="T0" fmla="*/ 51 w 55"/>
                <a:gd name="T1" fmla="*/ 90 h 90"/>
                <a:gd name="T2" fmla="*/ 43 w 55"/>
                <a:gd name="T3" fmla="*/ 87 h 90"/>
                <a:gd name="T4" fmla="*/ 47 w 55"/>
                <a:gd name="T5" fmla="*/ 67 h 90"/>
                <a:gd name="T6" fmla="*/ 0 w 55"/>
                <a:gd name="T7" fmla="*/ 8 h 90"/>
                <a:gd name="T8" fmla="*/ 1 w 55"/>
                <a:gd name="T9" fmla="*/ 0 h 90"/>
                <a:gd name="T10" fmla="*/ 55 w 55"/>
                <a:gd name="T11" fmla="*/ 67 h 90"/>
                <a:gd name="T12" fmla="*/ 51 w 55"/>
                <a:gd name="T13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90">
                  <a:moveTo>
                    <a:pt x="51" y="90"/>
                  </a:moveTo>
                  <a:cubicBezTo>
                    <a:pt x="43" y="87"/>
                    <a:pt x="43" y="87"/>
                    <a:pt x="43" y="87"/>
                  </a:cubicBezTo>
                  <a:cubicBezTo>
                    <a:pt x="46" y="81"/>
                    <a:pt x="47" y="74"/>
                    <a:pt x="47" y="67"/>
                  </a:cubicBezTo>
                  <a:cubicBezTo>
                    <a:pt x="47" y="38"/>
                    <a:pt x="27" y="13"/>
                    <a:pt x="0" y="8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2" y="6"/>
                    <a:pt x="55" y="34"/>
                    <a:pt x="55" y="67"/>
                  </a:cubicBezTo>
                  <a:cubicBezTo>
                    <a:pt x="55" y="75"/>
                    <a:pt x="54" y="82"/>
                    <a:pt x="51" y="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09">
              <a:extLst>
                <a:ext uri="{FF2B5EF4-FFF2-40B4-BE49-F238E27FC236}">
                  <a16:creationId xmlns="" xmlns:a16="http://schemas.microsoft.com/office/drawing/2014/main" id="{97CB94E0-EBE7-4D44-A38A-DDA7A5B68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4876" y="4357688"/>
              <a:ext cx="122238" cy="219075"/>
            </a:xfrm>
            <a:custGeom>
              <a:avLst/>
              <a:gdLst>
                <a:gd name="T0" fmla="*/ 33 w 35"/>
                <a:gd name="T1" fmla="*/ 62 h 62"/>
                <a:gd name="T2" fmla="*/ 25 w 35"/>
                <a:gd name="T3" fmla="*/ 60 h 62"/>
                <a:gd name="T4" fmla="*/ 27 w 35"/>
                <a:gd name="T5" fmla="*/ 46 h 62"/>
                <a:gd name="T6" fmla="*/ 0 w 35"/>
                <a:gd name="T7" fmla="*/ 8 h 62"/>
                <a:gd name="T8" fmla="*/ 2 w 35"/>
                <a:gd name="T9" fmla="*/ 0 h 62"/>
                <a:gd name="T10" fmla="*/ 35 w 35"/>
                <a:gd name="T11" fmla="*/ 46 h 62"/>
                <a:gd name="T12" fmla="*/ 33 w 35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62">
                  <a:moveTo>
                    <a:pt x="33" y="62"/>
                  </a:moveTo>
                  <a:cubicBezTo>
                    <a:pt x="25" y="60"/>
                    <a:pt x="25" y="60"/>
                    <a:pt x="25" y="60"/>
                  </a:cubicBezTo>
                  <a:cubicBezTo>
                    <a:pt x="26" y="55"/>
                    <a:pt x="27" y="51"/>
                    <a:pt x="27" y="46"/>
                  </a:cubicBezTo>
                  <a:cubicBezTo>
                    <a:pt x="27" y="27"/>
                    <a:pt x="16" y="11"/>
                    <a:pt x="0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1" y="4"/>
                    <a:pt x="35" y="23"/>
                    <a:pt x="35" y="46"/>
                  </a:cubicBezTo>
                  <a:cubicBezTo>
                    <a:pt x="35" y="52"/>
                    <a:pt x="34" y="57"/>
                    <a:pt x="33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D8304AE9-0865-4E0F-A6EF-07547F2968F2}"/>
              </a:ext>
            </a:extLst>
          </p:cNvPr>
          <p:cNvGrpSpPr>
            <a:grpSpLocks noChangeAspect="1"/>
          </p:cNvGrpSpPr>
          <p:nvPr/>
        </p:nvGrpSpPr>
        <p:grpSpPr>
          <a:xfrm>
            <a:off x="549335" y="1311206"/>
            <a:ext cx="721803" cy="725192"/>
            <a:chOff x="18859500" y="1639888"/>
            <a:chExt cx="1362075" cy="1365250"/>
          </a:xfrm>
        </p:grpSpPr>
        <p:sp>
          <p:nvSpPr>
            <p:cNvPr id="53" name="Freeform 84">
              <a:extLst>
                <a:ext uri="{FF2B5EF4-FFF2-40B4-BE49-F238E27FC236}">
                  <a16:creationId xmlns="" xmlns:a16="http://schemas.microsoft.com/office/drawing/2014/main" id="{B59FC753-5D21-4E4D-A328-A6F2AB018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59500" y="1639888"/>
              <a:ext cx="1362075" cy="1365250"/>
            </a:xfrm>
            <a:custGeom>
              <a:avLst/>
              <a:gdLst>
                <a:gd name="T0" fmla="*/ 858 w 858"/>
                <a:gd name="T1" fmla="*/ 860 h 860"/>
                <a:gd name="T2" fmla="*/ 674 w 858"/>
                <a:gd name="T3" fmla="*/ 860 h 860"/>
                <a:gd name="T4" fmla="*/ 674 w 858"/>
                <a:gd name="T5" fmla="*/ 825 h 860"/>
                <a:gd name="T6" fmla="*/ 823 w 858"/>
                <a:gd name="T7" fmla="*/ 825 h 860"/>
                <a:gd name="T8" fmla="*/ 823 w 858"/>
                <a:gd name="T9" fmla="*/ 36 h 860"/>
                <a:gd name="T10" fmla="*/ 36 w 858"/>
                <a:gd name="T11" fmla="*/ 36 h 860"/>
                <a:gd name="T12" fmla="*/ 36 w 858"/>
                <a:gd name="T13" fmla="*/ 292 h 860"/>
                <a:gd name="T14" fmla="*/ 0 w 858"/>
                <a:gd name="T15" fmla="*/ 292 h 860"/>
                <a:gd name="T16" fmla="*/ 0 w 858"/>
                <a:gd name="T17" fmla="*/ 0 h 860"/>
                <a:gd name="T18" fmla="*/ 858 w 858"/>
                <a:gd name="T19" fmla="*/ 0 h 860"/>
                <a:gd name="T20" fmla="*/ 858 w 858"/>
                <a:gd name="T21" fmla="*/ 860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8" h="860">
                  <a:moveTo>
                    <a:pt x="858" y="860"/>
                  </a:moveTo>
                  <a:lnTo>
                    <a:pt x="674" y="860"/>
                  </a:lnTo>
                  <a:lnTo>
                    <a:pt x="674" y="825"/>
                  </a:lnTo>
                  <a:lnTo>
                    <a:pt x="823" y="825"/>
                  </a:lnTo>
                  <a:lnTo>
                    <a:pt x="823" y="36"/>
                  </a:lnTo>
                  <a:lnTo>
                    <a:pt x="36" y="36"/>
                  </a:lnTo>
                  <a:lnTo>
                    <a:pt x="36" y="292"/>
                  </a:lnTo>
                  <a:lnTo>
                    <a:pt x="0" y="292"/>
                  </a:lnTo>
                  <a:lnTo>
                    <a:pt x="0" y="0"/>
                  </a:lnTo>
                  <a:lnTo>
                    <a:pt x="858" y="0"/>
                  </a:lnTo>
                  <a:lnTo>
                    <a:pt x="858" y="860"/>
                  </a:ln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85">
              <a:extLst>
                <a:ext uri="{FF2B5EF4-FFF2-40B4-BE49-F238E27FC236}">
                  <a16:creationId xmlns="" xmlns:a16="http://schemas.microsoft.com/office/drawing/2014/main" id="{D01B69A0-8344-4DA2-8A47-3F49A50EC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61100" y="2035175"/>
              <a:ext cx="179388" cy="576262"/>
            </a:xfrm>
            <a:custGeom>
              <a:avLst/>
              <a:gdLst>
                <a:gd name="T0" fmla="*/ 13 w 16"/>
                <a:gd name="T1" fmla="*/ 51 h 51"/>
                <a:gd name="T2" fmla="*/ 11 w 16"/>
                <a:gd name="T3" fmla="*/ 51 h 51"/>
                <a:gd name="T4" fmla="*/ 10 w 16"/>
                <a:gd name="T5" fmla="*/ 49 h 51"/>
                <a:gd name="T6" fmla="*/ 9 w 16"/>
                <a:gd name="T7" fmla="*/ 48 h 51"/>
                <a:gd name="T8" fmla="*/ 0 w 16"/>
                <a:gd name="T9" fmla="*/ 25 h 51"/>
                <a:gd name="T10" fmla="*/ 10 w 16"/>
                <a:gd name="T11" fmla="*/ 1 h 51"/>
                <a:gd name="T12" fmla="*/ 14 w 16"/>
                <a:gd name="T13" fmla="*/ 1 h 51"/>
                <a:gd name="T14" fmla="*/ 14 w 16"/>
                <a:gd name="T15" fmla="*/ 5 h 51"/>
                <a:gd name="T16" fmla="*/ 5 w 16"/>
                <a:gd name="T17" fmla="*/ 25 h 51"/>
                <a:gd name="T18" fmla="*/ 12 w 16"/>
                <a:gd name="T19" fmla="*/ 44 h 51"/>
                <a:gd name="T20" fmla="*/ 14 w 16"/>
                <a:gd name="T21" fmla="*/ 46 h 51"/>
                <a:gd name="T22" fmla="*/ 15 w 16"/>
                <a:gd name="T23" fmla="*/ 47 h 51"/>
                <a:gd name="T24" fmla="*/ 15 w 16"/>
                <a:gd name="T25" fmla="*/ 50 h 51"/>
                <a:gd name="T26" fmla="*/ 13 w 16"/>
                <a:gd name="T2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51">
                  <a:moveTo>
                    <a:pt x="13" y="51"/>
                  </a:moveTo>
                  <a:cubicBezTo>
                    <a:pt x="12" y="51"/>
                    <a:pt x="12" y="51"/>
                    <a:pt x="11" y="51"/>
                  </a:cubicBezTo>
                  <a:cubicBezTo>
                    <a:pt x="11" y="50"/>
                    <a:pt x="10" y="50"/>
                    <a:pt x="10" y="49"/>
                  </a:cubicBezTo>
                  <a:cubicBezTo>
                    <a:pt x="9" y="49"/>
                    <a:pt x="9" y="48"/>
                    <a:pt x="9" y="48"/>
                  </a:cubicBezTo>
                  <a:cubicBezTo>
                    <a:pt x="3" y="41"/>
                    <a:pt x="0" y="33"/>
                    <a:pt x="0" y="25"/>
                  </a:cubicBezTo>
                  <a:cubicBezTo>
                    <a:pt x="0" y="16"/>
                    <a:pt x="4" y="7"/>
                    <a:pt x="10" y="1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5" y="2"/>
                    <a:pt x="15" y="4"/>
                    <a:pt x="14" y="5"/>
                  </a:cubicBezTo>
                  <a:cubicBezTo>
                    <a:pt x="8" y="10"/>
                    <a:pt x="5" y="17"/>
                    <a:pt x="5" y="25"/>
                  </a:cubicBezTo>
                  <a:cubicBezTo>
                    <a:pt x="5" y="32"/>
                    <a:pt x="8" y="39"/>
                    <a:pt x="12" y="44"/>
                  </a:cubicBezTo>
                  <a:cubicBezTo>
                    <a:pt x="13" y="45"/>
                    <a:pt x="13" y="45"/>
                    <a:pt x="14" y="46"/>
                  </a:cubicBezTo>
                  <a:cubicBezTo>
                    <a:pt x="14" y="46"/>
                    <a:pt x="14" y="46"/>
                    <a:pt x="15" y="47"/>
                  </a:cubicBezTo>
                  <a:cubicBezTo>
                    <a:pt x="16" y="48"/>
                    <a:pt x="16" y="49"/>
                    <a:pt x="15" y="50"/>
                  </a:cubicBezTo>
                  <a:cubicBezTo>
                    <a:pt x="14" y="51"/>
                    <a:pt x="14" y="51"/>
                    <a:pt x="13" y="51"/>
                  </a:cubicBez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86">
              <a:extLst>
                <a:ext uri="{FF2B5EF4-FFF2-40B4-BE49-F238E27FC236}">
                  <a16:creationId xmlns="" xmlns:a16="http://schemas.microsoft.com/office/drawing/2014/main" id="{DC5A3738-5240-4331-8F28-73C0697DA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69113" y="2024063"/>
              <a:ext cx="168275" cy="327025"/>
            </a:xfrm>
            <a:custGeom>
              <a:avLst/>
              <a:gdLst>
                <a:gd name="T0" fmla="*/ 12 w 15"/>
                <a:gd name="T1" fmla="*/ 29 h 29"/>
                <a:gd name="T2" fmla="*/ 10 w 15"/>
                <a:gd name="T3" fmla="*/ 26 h 29"/>
                <a:gd name="T4" fmla="*/ 1 w 15"/>
                <a:gd name="T5" fmla="*/ 5 h 29"/>
                <a:gd name="T6" fmla="*/ 1 w 15"/>
                <a:gd name="T7" fmla="*/ 1 h 29"/>
                <a:gd name="T8" fmla="*/ 4 w 15"/>
                <a:gd name="T9" fmla="*/ 1 h 29"/>
                <a:gd name="T10" fmla="*/ 15 w 15"/>
                <a:gd name="T11" fmla="*/ 26 h 29"/>
                <a:gd name="T12" fmla="*/ 12 w 15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9">
                  <a:moveTo>
                    <a:pt x="12" y="29"/>
                  </a:moveTo>
                  <a:cubicBezTo>
                    <a:pt x="11" y="29"/>
                    <a:pt x="10" y="28"/>
                    <a:pt x="10" y="26"/>
                  </a:cubicBezTo>
                  <a:cubicBezTo>
                    <a:pt x="10" y="18"/>
                    <a:pt x="7" y="11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11" y="8"/>
                    <a:pt x="15" y="17"/>
                    <a:pt x="15" y="26"/>
                  </a:cubicBezTo>
                  <a:cubicBezTo>
                    <a:pt x="15" y="28"/>
                    <a:pt x="14" y="29"/>
                    <a:pt x="12" y="29"/>
                  </a:cubicBez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87">
              <a:extLst>
                <a:ext uri="{FF2B5EF4-FFF2-40B4-BE49-F238E27FC236}">
                  <a16:creationId xmlns="" xmlns:a16="http://schemas.microsoft.com/office/drawing/2014/main" id="{F62A81BF-D799-4484-A799-50971F7098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40475" y="2532063"/>
              <a:ext cx="123825" cy="123825"/>
            </a:xfrm>
            <a:custGeom>
              <a:avLst/>
              <a:gdLst>
                <a:gd name="T0" fmla="*/ 5 w 11"/>
                <a:gd name="T1" fmla="*/ 11 h 11"/>
                <a:gd name="T2" fmla="*/ 0 w 11"/>
                <a:gd name="T3" fmla="*/ 5 h 11"/>
                <a:gd name="T4" fmla="*/ 5 w 11"/>
                <a:gd name="T5" fmla="*/ 0 h 11"/>
                <a:gd name="T6" fmla="*/ 11 w 11"/>
                <a:gd name="T7" fmla="*/ 5 h 11"/>
                <a:gd name="T8" fmla="*/ 5 w 11"/>
                <a:gd name="T9" fmla="*/ 11 h 11"/>
                <a:gd name="T10" fmla="*/ 5 w 11"/>
                <a:gd name="T11" fmla="*/ 5 h 11"/>
                <a:gd name="T12" fmla="*/ 5 w 11"/>
                <a:gd name="T13" fmla="*/ 5 h 11"/>
                <a:gd name="T14" fmla="*/ 5 w 11"/>
                <a:gd name="T15" fmla="*/ 6 h 11"/>
                <a:gd name="T16" fmla="*/ 6 w 11"/>
                <a:gd name="T17" fmla="*/ 5 h 11"/>
                <a:gd name="T18" fmla="*/ 5 w 11"/>
                <a:gd name="T1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1">
                  <a:moveTo>
                    <a:pt x="5" y="11"/>
                  </a:moveTo>
                  <a:cubicBezTo>
                    <a:pt x="2" y="11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5"/>
                  </a:cubicBezTo>
                  <a:cubicBezTo>
                    <a:pt x="11" y="8"/>
                    <a:pt x="8" y="11"/>
                    <a:pt x="5" y="11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88">
              <a:extLst>
                <a:ext uri="{FF2B5EF4-FFF2-40B4-BE49-F238E27FC236}">
                  <a16:creationId xmlns="" xmlns:a16="http://schemas.microsoft.com/office/drawing/2014/main" id="{3DA9F2F9-4638-4699-88C4-02D409B5C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1825" y="2181225"/>
              <a:ext cx="79375" cy="214312"/>
            </a:xfrm>
            <a:custGeom>
              <a:avLst/>
              <a:gdLst>
                <a:gd name="T0" fmla="*/ 3 w 7"/>
                <a:gd name="T1" fmla="*/ 19 h 19"/>
                <a:gd name="T2" fmla="*/ 0 w 7"/>
                <a:gd name="T3" fmla="*/ 15 h 19"/>
                <a:gd name="T4" fmla="*/ 0 w 7"/>
                <a:gd name="T5" fmla="*/ 4 h 19"/>
                <a:gd name="T6" fmla="*/ 3 w 7"/>
                <a:gd name="T7" fmla="*/ 0 h 19"/>
                <a:gd name="T8" fmla="*/ 7 w 7"/>
                <a:gd name="T9" fmla="*/ 4 h 19"/>
                <a:gd name="T10" fmla="*/ 7 w 7"/>
                <a:gd name="T11" fmla="*/ 15 h 19"/>
                <a:gd name="T12" fmla="*/ 3 w 7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9">
                  <a:moveTo>
                    <a:pt x="3" y="19"/>
                  </a:moveTo>
                  <a:cubicBezTo>
                    <a:pt x="1" y="19"/>
                    <a:pt x="0" y="18"/>
                    <a:pt x="0" y="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8"/>
                    <a:pt x="5" y="19"/>
                    <a:pt x="3" y="19"/>
                  </a:cubicBez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89">
              <a:extLst>
                <a:ext uri="{FF2B5EF4-FFF2-40B4-BE49-F238E27FC236}">
                  <a16:creationId xmlns="" xmlns:a16="http://schemas.microsoft.com/office/drawing/2014/main" id="{017629AD-90CC-49B5-AF71-A5D70D108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3950" y="2181225"/>
              <a:ext cx="90488" cy="214312"/>
            </a:xfrm>
            <a:custGeom>
              <a:avLst/>
              <a:gdLst>
                <a:gd name="T0" fmla="*/ 4 w 8"/>
                <a:gd name="T1" fmla="*/ 19 h 19"/>
                <a:gd name="T2" fmla="*/ 0 w 8"/>
                <a:gd name="T3" fmla="*/ 15 h 19"/>
                <a:gd name="T4" fmla="*/ 0 w 8"/>
                <a:gd name="T5" fmla="*/ 4 h 19"/>
                <a:gd name="T6" fmla="*/ 4 w 8"/>
                <a:gd name="T7" fmla="*/ 0 h 19"/>
                <a:gd name="T8" fmla="*/ 8 w 8"/>
                <a:gd name="T9" fmla="*/ 4 h 19"/>
                <a:gd name="T10" fmla="*/ 8 w 8"/>
                <a:gd name="T11" fmla="*/ 15 h 19"/>
                <a:gd name="T12" fmla="*/ 4 w 8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9">
                  <a:moveTo>
                    <a:pt x="4" y="19"/>
                  </a:moveTo>
                  <a:cubicBezTo>
                    <a:pt x="2" y="19"/>
                    <a:pt x="0" y="18"/>
                    <a:pt x="0" y="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8"/>
                    <a:pt x="6" y="19"/>
                    <a:pt x="4" y="19"/>
                  </a:cubicBez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90">
              <a:extLst>
                <a:ext uri="{FF2B5EF4-FFF2-40B4-BE49-F238E27FC236}">
                  <a16:creationId xmlns="" xmlns:a16="http://schemas.microsoft.com/office/drawing/2014/main" id="{732EF2C9-4D1E-4AB4-A7EF-161141EB45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051588" y="1854200"/>
              <a:ext cx="596900" cy="744537"/>
            </a:xfrm>
            <a:custGeom>
              <a:avLst/>
              <a:gdLst>
                <a:gd name="T0" fmla="*/ 26 w 53"/>
                <a:gd name="T1" fmla="*/ 66 h 66"/>
                <a:gd name="T2" fmla="*/ 0 w 53"/>
                <a:gd name="T3" fmla="*/ 40 h 66"/>
                <a:gd name="T4" fmla="*/ 5 w 53"/>
                <a:gd name="T5" fmla="*/ 26 h 66"/>
                <a:gd name="T6" fmla="*/ 0 w 53"/>
                <a:gd name="T7" fmla="*/ 11 h 66"/>
                <a:gd name="T8" fmla="*/ 26 w 53"/>
                <a:gd name="T9" fmla="*/ 0 h 66"/>
                <a:gd name="T10" fmla="*/ 53 w 53"/>
                <a:gd name="T11" fmla="*/ 11 h 66"/>
                <a:gd name="T12" fmla="*/ 47 w 53"/>
                <a:gd name="T13" fmla="*/ 26 h 66"/>
                <a:gd name="T14" fmla="*/ 52 w 53"/>
                <a:gd name="T15" fmla="*/ 40 h 66"/>
                <a:gd name="T16" fmla="*/ 26 w 53"/>
                <a:gd name="T17" fmla="*/ 66 h 66"/>
                <a:gd name="T18" fmla="*/ 6 w 53"/>
                <a:gd name="T19" fmla="*/ 14 h 66"/>
                <a:gd name="T20" fmla="*/ 10 w 53"/>
                <a:gd name="T21" fmla="*/ 26 h 66"/>
                <a:gd name="T22" fmla="*/ 9 w 53"/>
                <a:gd name="T23" fmla="*/ 28 h 66"/>
                <a:gd name="T24" fmla="*/ 5 w 53"/>
                <a:gd name="T25" fmla="*/ 40 h 66"/>
                <a:gd name="T26" fmla="*/ 26 w 53"/>
                <a:gd name="T27" fmla="*/ 61 h 66"/>
                <a:gd name="T28" fmla="*/ 47 w 53"/>
                <a:gd name="T29" fmla="*/ 40 h 66"/>
                <a:gd name="T30" fmla="*/ 43 w 53"/>
                <a:gd name="T31" fmla="*/ 28 h 66"/>
                <a:gd name="T32" fmla="*/ 42 w 53"/>
                <a:gd name="T33" fmla="*/ 26 h 66"/>
                <a:gd name="T34" fmla="*/ 47 w 53"/>
                <a:gd name="T35" fmla="*/ 14 h 66"/>
                <a:gd name="T36" fmla="*/ 26 w 53"/>
                <a:gd name="T37" fmla="*/ 5 h 66"/>
                <a:gd name="T38" fmla="*/ 6 w 53"/>
                <a:gd name="T39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66">
                  <a:moveTo>
                    <a:pt x="26" y="66"/>
                  </a:moveTo>
                  <a:cubicBezTo>
                    <a:pt x="12" y="66"/>
                    <a:pt x="0" y="55"/>
                    <a:pt x="0" y="40"/>
                  </a:cubicBezTo>
                  <a:cubicBezTo>
                    <a:pt x="0" y="35"/>
                    <a:pt x="2" y="30"/>
                    <a:pt x="5" y="2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50" y="30"/>
                    <a:pt x="52" y="35"/>
                    <a:pt x="52" y="40"/>
                  </a:cubicBezTo>
                  <a:cubicBezTo>
                    <a:pt x="52" y="55"/>
                    <a:pt x="40" y="66"/>
                    <a:pt x="26" y="66"/>
                  </a:cubicBezTo>
                  <a:close/>
                  <a:moveTo>
                    <a:pt x="6" y="14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6" y="32"/>
                    <a:pt x="5" y="36"/>
                    <a:pt x="5" y="40"/>
                  </a:cubicBezTo>
                  <a:cubicBezTo>
                    <a:pt x="5" y="52"/>
                    <a:pt x="14" y="61"/>
                    <a:pt x="26" y="61"/>
                  </a:cubicBezTo>
                  <a:cubicBezTo>
                    <a:pt x="38" y="61"/>
                    <a:pt x="47" y="52"/>
                    <a:pt x="47" y="40"/>
                  </a:cubicBezTo>
                  <a:cubicBezTo>
                    <a:pt x="47" y="36"/>
                    <a:pt x="46" y="32"/>
                    <a:pt x="43" y="28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26" y="5"/>
                    <a:pt x="26" y="5"/>
                    <a:pt x="26" y="5"/>
                  </a:cubicBezTo>
                  <a:lnTo>
                    <a:pt x="6" y="14"/>
                  </a:ln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91">
              <a:extLst>
                <a:ext uri="{FF2B5EF4-FFF2-40B4-BE49-F238E27FC236}">
                  <a16:creationId xmlns="" xmlns:a16="http://schemas.microsoft.com/office/drawing/2014/main" id="{379E04C4-8B4B-4C91-ADE4-CA8ECC6ED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21463" y="1955800"/>
              <a:ext cx="55563" cy="169862"/>
            </a:xfrm>
            <a:prstGeom prst="rect">
              <a:avLst/>
            </a:pr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92">
              <a:extLst>
                <a:ext uri="{FF2B5EF4-FFF2-40B4-BE49-F238E27FC236}">
                  <a16:creationId xmlns="" xmlns:a16="http://schemas.microsoft.com/office/drawing/2014/main" id="{67238E80-7431-49E3-841D-DA29FEBF66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3200" y="2012950"/>
              <a:ext cx="180975" cy="55562"/>
            </a:xfrm>
            <a:prstGeom prst="rect">
              <a:avLst/>
            </a:pr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93">
              <a:extLst>
                <a:ext uri="{FF2B5EF4-FFF2-40B4-BE49-F238E27FC236}">
                  <a16:creationId xmlns="" xmlns:a16="http://schemas.microsoft.com/office/drawing/2014/main" id="{38F74153-6B0A-47D1-849C-979B331A01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859500" y="2633663"/>
              <a:ext cx="968375" cy="371475"/>
            </a:xfrm>
            <a:custGeom>
              <a:avLst/>
              <a:gdLst>
                <a:gd name="T0" fmla="*/ 86 w 86"/>
                <a:gd name="T1" fmla="*/ 33 h 33"/>
                <a:gd name="T2" fmla="*/ 0 w 86"/>
                <a:gd name="T3" fmla="*/ 33 h 33"/>
                <a:gd name="T4" fmla="*/ 0 w 86"/>
                <a:gd name="T5" fmla="*/ 23 h 33"/>
                <a:gd name="T6" fmla="*/ 29 w 86"/>
                <a:gd name="T7" fmla="*/ 2 h 33"/>
                <a:gd name="T8" fmla="*/ 29 w 86"/>
                <a:gd name="T9" fmla="*/ 2 h 33"/>
                <a:gd name="T10" fmla="*/ 43 w 86"/>
                <a:gd name="T11" fmla="*/ 0 h 33"/>
                <a:gd name="T12" fmla="*/ 57 w 86"/>
                <a:gd name="T13" fmla="*/ 2 h 33"/>
                <a:gd name="T14" fmla="*/ 86 w 86"/>
                <a:gd name="T15" fmla="*/ 23 h 33"/>
                <a:gd name="T16" fmla="*/ 86 w 86"/>
                <a:gd name="T17" fmla="*/ 33 h 33"/>
                <a:gd name="T18" fmla="*/ 5 w 86"/>
                <a:gd name="T19" fmla="*/ 28 h 33"/>
                <a:gd name="T20" fmla="*/ 81 w 86"/>
                <a:gd name="T21" fmla="*/ 28 h 33"/>
                <a:gd name="T22" fmla="*/ 81 w 86"/>
                <a:gd name="T23" fmla="*/ 23 h 33"/>
                <a:gd name="T24" fmla="*/ 56 w 86"/>
                <a:gd name="T25" fmla="*/ 7 h 33"/>
                <a:gd name="T26" fmla="*/ 56 w 86"/>
                <a:gd name="T27" fmla="*/ 7 h 33"/>
                <a:gd name="T28" fmla="*/ 43 w 86"/>
                <a:gd name="T29" fmla="*/ 5 h 33"/>
                <a:gd name="T30" fmla="*/ 29 w 86"/>
                <a:gd name="T31" fmla="*/ 7 h 33"/>
                <a:gd name="T32" fmla="*/ 5 w 86"/>
                <a:gd name="T33" fmla="*/ 23 h 33"/>
                <a:gd name="T34" fmla="*/ 5 w 86"/>
                <a:gd name="T35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33">
                  <a:moveTo>
                    <a:pt x="86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3"/>
                    <a:pt x="10" y="5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37" y="0"/>
                    <a:pt x="43" y="0"/>
                  </a:cubicBezTo>
                  <a:cubicBezTo>
                    <a:pt x="50" y="0"/>
                    <a:pt x="57" y="2"/>
                    <a:pt x="57" y="2"/>
                  </a:cubicBezTo>
                  <a:cubicBezTo>
                    <a:pt x="76" y="5"/>
                    <a:pt x="86" y="12"/>
                    <a:pt x="86" y="23"/>
                  </a:cubicBezTo>
                  <a:lnTo>
                    <a:pt x="86" y="33"/>
                  </a:lnTo>
                  <a:close/>
                  <a:moveTo>
                    <a:pt x="5" y="28"/>
                  </a:moveTo>
                  <a:cubicBezTo>
                    <a:pt x="81" y="28"/>
                    <a:pt x="81" y="28"/>
                    <a:pt x="81" y="28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13"/>
                    <a:pt x="68" y="9"/>
                    <a:pt x="56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7"/>
                    <a:pt x="50" y="5"/>
                    <a:pt x="43" y="5"/>
                  </a:cubicBezTo>
                  <a:cubicBezTo>
                    <a:pt x="37" y="5"/>
                    <a:pt x="30" y="6"/>
                    <a:pt x="29" y="7"/>
                  </a:cubicBezTo>
                  <a:cubicBezTo>
                    <a:pt x="20" y="8"/>
                    <a:pt x="5" y="13"/>
                    <a:pt x="5" y="23"/>
                  </a:cubicBezTo>
                  <a:lnTo>
                    <a:pt x="5" y="28"/>
                  </a:lnTo>
                  <a:close/>
                </a:path>
              </a:pathLst>
            </a:custGeom>
            <a:solidFill>
              <a:srgbClr val="008A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551077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FCD4A47A-F69A-4E25-B18A-52C48EAE0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025" y="1597025"/>
            <a:ext cx="10058400" cy="2332718"/>
          </a:xfrm>
        </p:spPr>
        <p:txBody>
          <a:bodyPr/>
          <a:lstStyle/>
          <a:p>
            <a:pPr marL="568325" lvl="1" indent="-342900">
              <a:buFont typeface="+mj-lt"/>
              <a:buAutoNum type="arabicPeriod"/>
            </a:pPr>
            <a:r>
              <a:rPr lang="en-US" sz="1800" dirty="0"/>
              <a:t>Bellco </a:t>
            </a:r>
            <a:r>
              <a:rPr lang="en-US" sz="1800" dirty="0" err="1"/>
              <a:t>S.r.l</a:t>
            </a:r>
            <a:r>
              <a:rPr lang="en-US" sz="1800" i="1" dirty="0"/>
              <a:t>. (2020). US Carpediem™ Operator’s Manual (rev 10). </a:t>
            </a:r>
            <a:r>
              <a:rPr lang="en-US" sz="1800" dirty="0"/>
              <a:t>SW 1.5-0 IB5332941ENG </a:t>
            </a:r>
          </a:p>
          <a:p>
            <a:pPr marL="568325" lvl="1" indent="-342900">
              <a:buFont typeface="+mj-lt"/>
              <a:buAutoNum type="arabicPeriod"/>
            </a:pPr>
            <a:r>
              <a:rPr lang="en-US" sz="1800" dirty="0"/>
              <a:t>Bellco </a:t>
            </a:r>
            <a:r>
              <a:rPr lang="en-US" sz="1800" dirty="0" err="1"/>
              <a:t>S.r.l</a:t>
            </a:r>
            <a:r>
              <a:rPr lang="en-US" sz="1800" dirty="0"/>
              <a:t>.</a:t>
            </a:r>
            <a:r>
              <a:rPr lang="it-IT" sz="1800" dirty="0"/>
              <a:t> (2019).</a:t>
            </a:r>
            <a:r>
              <a:rPr lang="en-US" sz="1800" dirty="0"/>
              <a:t> </a:t>
            </a:r>
            <a:r>
              <a:rPr lang="en-US" sz="1800" i="1" dirty="0"/>
              <a:t>CVVH and CVVHD Short Manual Carpediem (rev. 04). </a:t>
            </a:r>
            <a:r>
              <a:rPr lang="en-US" sz="1800" dirty="0"/>
              <a:t>SW 1.5-0 </a:t>
            </a:r>
            <a:r>
              <a:rPr lang="it-IT" altLang="it-IT" sz="1800" dirty="0">
                <a:cs typeface="Arial"/>
              </a:rPr>
              <a:t>IBSHM3001. Taken from Operator’s Manual</a:t>
            </a:r>
            <a:r>
              <a:rPr lang="en-US" altLang="it-IT" sz="1800" dirty="0"/>
              <a:t> </a:t>
            </a:r>
            <a:r>
              <a:rPr lang="it-IT" altLang="it-IT" sz="1800" dirty="0"/>
              <a:t>IB5332941ENG </a:t>
            </a:r>
            <a:r>
              <a:rPr lang="it-IT" altLang="it-IT" sz="1800" dirty="0">
                <a:cs typeface="Arial"/>
              </a:rPr>
              <a:t>Rev. 02 ed. 04/19. </a:t>
            </a:r>
          </a:p>
          <a:p>
            <a:pPr marL="568325" lvl="1" indent="-342900">
              <a:buFont typeface="+mj-lt"/>
              <a:buAutoNum type="arabicPeriod"/>
            </a:pPr>
            <a:r>
              <a:rPr lang="it-IT" altLang="it-IT" sz="1800" dirty="0">
                <a:cs typeface="Arial"/>
              </a:rPr>
              <a:t>Bellco S.r.l.(2019). </a:t>
            </a:r>
            <a:r>
              <a:rPr lang="it-IT" altLang="it-IT" sz="1800" i="1" dirty="0">
                <a:cs typeface="Arial"/>
              </a:rPr>
              <a:t>Single Use Kit Information For Use </a:t>
            </a:r>
            <a:r>
              <a:rPr lang="it-IT" altLang="it-IT" sz="1800" dirty="0">
                <a:cs typeface="Arial"/>
              </a:rPr>
              <a:t>(rev.00). IB012002800</a:t>
            </a:r>
          </a:p>
          <a:p>
            <a:pPr marL="568325" lvl="1" indent="-342900">
              <a:buFont typeface="+mj-lt"/>
              <a:buAutoNum type="arabicPeriod"/>
            </a:pPr>
            <a:r>
              <a:rPr lang="it-IT" altLang="it-IT" sz="1800" dirty="0">
                <a:cs typeface="Arial"/>
              </a:rPr>
              <a:t>Bellco S.r.l. (2020). </a:t>
            </a:r>
            <a:r>
              <a:rPr lang="it-IT" altLang="it-IT" sz="1800" i="1" dirty="0">
                <a:cs typeface="Arial"/>
              </a:rPr>
              <a:t>Preassembled Device Information For Use</a:t>
            </a:r>
            <a:r>
              <a:rPr lang="it-IT" altLang="it-IT" sz="1800" dirty="0">
                <a:cs typeface="Arial"/>
              </a:rPr>
              <a:t>. IB012002700</a:t>
            </a:r>
          </a:p>
          <a:p>
            <a:pPr marL="568325" lvl="1" indent="-342900">
              <a:buFont typeface="+mj-lt"/>
              <a:buAutoNum type="arabicPeriod"/>
            </a:pPr>
            <a:r>
              <a:rPr lang="en-US" sz="1800" dirty="0"/>
              <a:t>Haemopharm Biofluids </a:t>
            </a:r>
            <a:r>
              <a:rPr lang="en-US" sz="1800" dirty="0" err="1"/>
              <a:t>s.r.l</a:t>
            </a:r>
            <a:r>
              <a:rPr lang="en-US" sz="1800" dirty="0"/>
              <a:t>.(2015). </a:t>
            </a:r>
            <a:r>
              <a:rPr lang="en-US" sz="1800" dirty="0" err="1"/>
              <a:t>Hbiofluids</a:t>
            </a:r>
            <a:r>
              <a:rPr lang="en-US" sz="1800" dirty="0"/>
              <a:t> Instruction For Use. Rev.01.</a:t>
            </a:r>
            <a:endParaRPr lang="it-IT" altLang="it-IT" sz="1800" dirty="0">
              <a:cs typeface="Arial"/>
            </a:endParaRPr>
          </a:p>
          <a:p>
            <a:pPr marL="568325" lvl="1" indent="-342900">
              <a:buFont typeface="+mj-lt"/>
              <a:buAutoNum type="arabicPeriod"/>
            </a:pPr>
            <a:endParaRPr lang="it-IT" altLang="it-IT" sz="1800" dirty="0">
              <a:cs typeface="Arial"/>
            </a:endParaRPr>
          </a:p>
          <a:p>
            <a:pPr marL="568325" lvl="1" indent="-342900">
              <a:buFont typeface="+mj-lt"/>
              <a:buAutoNum type="arabicPeriod"/>
            </a:pPr>
            <a:endParaRPr lang="it-IT" altLang="it-IT" sz="1800" dirty="0">
              <a:cs typeface="Arial"/>
            </a:endParaRPr>
          </a:p>
          <a:p>
            <a:pPr lvl="1"/>
            <a:endParaRPr lang="it-IT" altLang="it-IT" sz="1800" dirty="0">
              <a:cs typeface="Arial"/>
            </a:endParaRPr>
          </a:p>
          <a:p>
            <a:pPr lvl="1"/>
            <a:endParaRPr lang="it-IT" altLang="it-IT" sz="1800" dirty="0">
              <a:cs typeface="Arial"/>
            </a:endParaRPr>
          </a:p>
          <a:p>
            <a:pPr lvl="1"/>
            <a:endParaRPr lang="it-IT" altLang="it-IT" sz="1800" dirty="0">
              <a:latin typeface="Arial"/>
              <a:cs typeface="Arial"/>
            </a:endParaRPr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97B8DACF-0F59-4C07-A31B-F65294FB34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032E39-2DD7-6341-87B9-9AB98FE36691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6EF0CE1-1276-43A7-8625-F0605F582B07}"/>
              </a:ext>
            </a:extLst>
          </p:cNvPr>
          <p:cNvSpPr/>
          <p:nvPr/>
        </p:nvSpPr>
        <p:spPr>
          <a:xfrm>
            <a:off x="685800" y="6373555"/>
            <a:ext cx="905476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ea typeface="Calibri" panose="020F0502020204030204" pitchFamily="34" charset="0"/>
                <a:cs typeface="Calibri" panose="020F0502020204030204" pitchFamily="34" charset="0"/>
              </a:rPr>
              <a:t>© 2020 Medtronic. All rights reserved. Medtronic, Medtronic logo and Further, Together are trademarks of Medtronic.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ea typeface="Calibri" panose="020F0502020204030204" pitchFamily="34" charset="0"/>
                <a:cs typeface="Calibri" panose="020F0502020204030204" pitchFamily="34" charset="0"/>
              </a:rPr>
              <a:t>All other brands are trademarks of a Medtronic company. 06/2020 – </a:t>
            </a:r>
            <a:r>
              <a:rPr lang="en-US" sz="1400" dirty="0"/>
              <a:t>US-RC-2000017</a:t>
            </a:r>
            <a:endParaRPr lang="en-US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="" xmlns:a16="http://schemas.microsoft.com/office/drawing/2014/main" id="{3A5A190F-43CE-4945-AC64-C8CEEF2F7CD6}"/>
              </a:ext>
            </a:extLst>
          </p:cNvPr>
          <p:cNvSpPr txBox="1">
            <a:spLocks/>
          </p:cNvSpPr>
          <p:nvPr/>
        </p:nvSpPr>
        <p:spPr>
          <a:xfrm>
            <a:off x="454025" y="421865"/>
            <a:ext cx="6105516" cy="365760"/>
          </a:xfrm>
          <a:prstGeom prst="rect">
            <a:avLst/>
          </a:prstGeom>
        </p:spPr>
        <p:txBody>
          <a:bodyPr/>
          <a:lstStyle>
            <a:lvl1pPr algn="l" defTabSz="548457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i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References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6CBD502-0A75-4B17-81C3-62A45B5C0E03}"/>
              </a:ext>
            </a:extLst>
          </p:cNvPr>
          <p:cNvSpPr/>
          <p:nvPr/>
        </p:nvSpPr>
        <p:spPr>
          <a:xfrm>
            <a:off x="4849847" y="3883968"/>
            <a:ext cx="1847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95614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">
  <a:themeElements>
    <a:clrScheme name="Medtronic Dark">
      <a:dk1>
        <a:srgbClr val="001E46"/>
      </a:dk1>
      <a:lt1>
        <a:srgbClr val="FFFFFF"/>
      </a:lt1>
      <a:dk2>
        <a:srgbClr val="004B87"/>
      </a:dk2>
      <a:lt2>
        <a:srgbClr val="71C5E8"/>
      </a:lt2>
      <a:accent1>
        <a:srgbClr val="0085CA"/>
      </a:accent1>
      <a:accent2>
        <a:srgbClr val="00A9E0"/>
      </a:accent2>
      <a:accent3>
        <a:srgbClr val="B9D9EB"/>
      </a:accent3>
      <a:accent4>
        <a:srgbClr val="5B7F95"/>
      </a:accent4>
      <a:accent5>
        <a:srgbClr val="888B8D"/>
      </a:accent5>
      <a:accent6>
        <a:srgbClr val="B1B3B3"/>
      </a:accent6>
      <a:hlink>
        <a:srgbClr val="77BC1F"/>
      </a:hlink>
      <a:folHlink>
        <a:srgbClr val="00C4B3"/>
      </a:folHlink>
    </a:clrScheme>
    <a:fontScheme name="Medtronic Font Theme">
      <a:majorFont>
        <a:latin typeface="Effra"/>
        <a:ea typeface=""/>
        <a:cs typeface=""/>
      </a:majorFont>
      <a:minorFont>
        <a:latin typeface="Eff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 anchorCtr="0"/>
      <a:lstStyle>
        <a:defPPr marL="285750" indent="-285750" algn="l">
          <a:buFont typeface="Wingdings" panose="05000000000000000000" pitchFamily="2" charset="2"/>
          <a:buChar char="§"/>
          <a:defRPr sz="1800"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sq">
          <a:solidFill>
            <a:schemeClr val="tx1"/>
          </a:solidFill>
          <a:round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 anchorCtr="0">
        <a:noAutofit/>
      </a:bodyPr>
      <a:lstStyle>
        <a:defPPr marL="115888" indent="-115888">
          <a:lnSpc>
            <a:spcPts val="1900"/>
          </a:lnSpc>
          <a:buFont typeface="Wingdings" charset="2"/>
          <a:buChar char="§"/>
          <a:defRPr sz="1600" dirty="0" err="1" smtClean="0">
            <a:cs typeface="Effr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p-adv-lt-4x3-ppt  -  Read-Only" id="{CBF6702A-3B8D-4DB7-A57E-B308EBA416D7}" vid="{4D0D17DE-28E2-47A7-B45E-49CCBFE826E0}"/>
    </a:ext>
  </a:extLst>
</a:theme>
</file>

<file path=ppt/theme/theme2.xml><?xml version="1.0" encoding="utf-8"?>
<a:theme xmlns:a="http://schemas.openxmlformats.org/drawingml/2006/main" name="Title Divider">
  <a:themeElements>
    <a:clrScheme name="Medtronic Dark">
      <a:dk1>
        <a:srgbClr val="001E46"/>
      </a:dk1>
      <a:lt1>
        <a:srgbClr val="FFFFFF"/>
      </a:lt1>
      <a:dk2>
        <a:srgbClr val="004B87"/>
      </a:dk2>
      <a:lt2>
        <a:srgbClr val="71C5E8"/>
      </a:lt2>
      <a:accent1>
        <a:srgbClr val="0085CA"/>
      </a:accent1>
      <a:accent2>
        <a:srgbClr val="00A9E0"/>
      </a:accent2>
      <a:accent3>
        <a:srgbClr val="B9D9EB"/>
      </a:accent3>
      <a:accent4>
        <a:srgbClr val="5B7F95"/>
      </a:accent4>
      <a:accent5>
        <a:srgbClr val="888B8D"/>
      </a:accent5>
      <a:accent6>
        <a:srgbClr val="B1B3B3"/>
      </a:accent6>
      <a:hlink>
        <a:srgbClr val="77BC1F"/>
      </a:hlink>
      <a:folHlink>
        <a:srgbClr val="00C4B3"/>
      </a:folHlink>
    </a:clrScheme>
    <a:fontScheme name="Medtronic Font Theme">
      <a:majorFont>
        <a:latin typeface="Effra"/>
        <a:ea typeface=""/>
        <a:cs typeface=""/>
      </a:majorFont>
      <a:minorFont>
        <a:latin typeface="Eff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t" anchorCtr="0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sq">
          <a:solidFill>
            <a:schemeClr val="tx1"/>
          </a:solidFill>
          <a:prstDash val="soli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 anchorCtr="0">
        <a:noAutofit/>
      </a:bodyPr>
      <a:lstStyle>
        <a:defPPr marL="115888" indent="-115888">
          <a:lnSpc>
            <a:spcPts val="1900"/>
          </a:lnSpc>
          <a:buFont typeface="Wingdings" charset="2"/>
          <a:buChar char="§"/>
          <a:defRPr sz="1600" dirty="0" smtClean="0">
            <a:latin typeface="Effra"/>
            <a:cs typeface="Effr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p-adv-lt-4x3-ppt  -  Read-Only" id="{CBF6702A-3B8D-4DB7-A57E-B308EBA416D7}" vid="{4AE5D17F-E1E8-4044-B48F-625D20A4DDCC}"/>
    </a:ext>
  </a:extLst>
</a:theme>
</file>

<file path=ppt/theme/theme3.xml><?xml version="1.0" encoding="utf-8"?>
<a:theme xmlns:a="http://schemas.openxmlformats.org/drawingml/2006/main" name="Advanced">
  <a:themeElements>
    <a:clrScheme name="Medtronic Dark">
      <a:dk1>
        <a:srgbClr val="001E46"/>
      </a:dk1>
      <a:lt1>
        <a:srgbClr val="FFFFFF"/>
      </a:lt1>
      <a:dk2>
        <a:srgbClr val="004B87"/>
      </a:dk2>
      <a:lt2>
        <a:srgbClr val="71C5E8"/>
      </a:lt2>
      <a:accent1>
        <a:srgbClr val="0085CA"/>
      </a:accent1>
      <a:accent2>
        <a:srgbClr val="00A9E0"/>
      </a:accent2>
      <a:accent3>
        <a:srgbClr val="B9D9EB"/>
      </a:accent3>
      <a:accent4>
        <a:srgbClr val="5B7F95"/>
      </a:accent4>
      <a:accent5>
        <a:srgbClr val="888B8D"/>
      </a:accent5>
      <a:accent6>
        <a:srgbClr val="B1B3B3"/>
      </a:accent6>
      <a:hlink>
        <a:srgbClr val="77BC1F"/>
      </a:hlink>
      <a:folHlink>
        <a:srgbClr val="00C4B3"/>
      </a:folHlink>
    </a:clrScheme>
    <a:fontScheme name="Medtronic Font Theme">
      <a:majorFont>
        <a:latin typeface="Effra"/>
        <a:ea typeface=""/>
        <a:cs typeface=""/>
      </a:majorFont>
      <a:minorFont>
        <a:latin typeface="Eff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t" anchorCtr="0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sq">
          <a:solidFill>
            <a:schemeClr val="tx1"/>
          </a:solidFill>
          <a:prstDash val="soli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 anchorCtr="0">
        <a:noAutofit/>
      </a:bodyPr>
      <a:lstStyle>
        <a:defPPr marL="115888" indent="-115888">
          <a:lnSpc>
            <a:spcPts val="1900"/>
          </a:lnSpc>
          <a:buFont typeface="Wingdings" charset="2"/>
          <a:buChar char="§"/>
          <a:defRPr sz="1600" dirty="0" smtClean="0">
            <a:latin typeface="Effra"/>
            <a:cs typeface="Effr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p-adv-lt-4x3-ppt  -  Read-Only" id="{CBF6702A-3B8D-4DB7-A57E-B308EBA416D7}" vid="{350B5A11-BA0B-4EAA-AD4E-64C97620BF7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2A520E7B3923459F1558AF758B3336" ma:contentTypeVersion="15" ma:contentTypeDescription="Create a new document." ma:contentTypeScope="" ma:versionID="d15ea3637f1f17f528a9b0f537afff79">
  <xsd:schema xmlns:xsd="http://www.w3.org/2001/XMLSchema" xmlns:xs="http://www.w3.org/2001/XMLSchema" xmlns:p="http://schemas.microsoft.com/office/2006/metadata/properties" xmlns:ns2="a6280797-c9c8-4bbc-8164-aeb734af16fe" xmlns:ns3="c700032f-398a-4f27-851b-505c91e91c88" targetNamespace="http://schemas.microsoft.com/office/2006/metadata/properties" ma:root="true" ma:fieldsID="9fd144120986c2d6619d62aa78038aed" ns2:_="" ns3:_="">
    <xsd:import namespace="a6280797-c9c8-4bbc-8164-aeb734af16fe"/>
    <xsd:import namespace="c700032f-398a-4f27-851b-505c91e91c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280797-c9c8-4bbc-8164-aeb734af16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eabcfe3-6ca4-44ec-8978-38926539f7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00032f-398a-4f27-851b-505c91e91c8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8d6be948-f791-45e3-a290-1960249265a5}" ma:internalName="TaxCatchAll" ma:showField="CatchAllData" ma:web="c700032f-398a-4f27-851b-505c91e91c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6280797-c9c8-4bbc-8164-aeb734af16fe">
      <Terms xmlns="http://schemas.microsoft.com/office/infopath/2007/PartnerControls"/>
    </lcf76f155ced4ddcb4097134ff3c332f>
    <TaxCatchAll xmlns="c700032f-398a-4f27-851b-505c91e91c88" xsi:nil="true"/>
  </documentManagement>
</p:properties>
</file>

<file path=customXml/itemProps1.xml><?xml version="1.0" encoding="utf-8"?>
<ds:datastoreItem xmlns:ds="http://schemas.openxmlformats.org/officeDocument/2006/customXml" ds:itemID="{5D3AE5C2-0DA3-40C0-872E-70DB80EE6303}"/>
</file>

<file path=customXml/itemProps2.xml><?xml version="1.0" encoding="utf-8"?>
<ds:datastoreItem xmlns:ds="http://schemas.openxmlformats.org/officeDocument/2006/customXml" ds:itemID="{8F61C88F-D23E-4AB4-AA6F-82015508EE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BD3DBC-37F5-423B-ABAA-41A7782A4118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b720d63e-88db-47ac-bc0b-e9839720e06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3243</TotalTime>
  <Words>2839</Words>
  <Application>Microsoft Office PowerPoint</Application>
  <PresentationFormat>Custom</PresentationFormat>
  <Paragraphs>721</Paragraphs>
  <Slides>38</Slides>
  <Notes>13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ＭＳ Ｐゴシック</vt:lpstr>
      <vt:lpstr>Abadi</vt:lpstr>
      <vt:lpstr>Arial</vt:lpstr>
      <vt:lpstr>Calibri</vt:lpstr>
      <vt:lpstr>Effra</vt:lpstr>
      <vt:lpstr>Effra Light</vt:lpstr>
      <vt:lpstr>Times New Roman</vt:lpstr>
      <vt:lpstr>Wingdings</vt:lpstr>
      <vt:lpstr>Content</vt:lpstr>
      <vt:lpstr>Title Divider</vt:lpstr>
      <vt:lpstr>Advanced</vt:lpstr>
      <vt:lpstr>PowerPoint Presentation</vt:lpstr>
      <vt:lpstr>2012 first in the world</vt:lpstr>
      <vt:lpstr>Carpediem™ Pediatric Dialysis system  </vt:lpstr>
      <vt:lpstr>PowerPoint Presentation</vt:lpstr>
      <vt:lpstr>components</vt:lpstr>
      <vt:lpstr>Carpediem™ system components  </vt:lpstr>
      <vt:lpstr>Carpediem™ system components</vt:lpstr>
      <vt:lpstr>PowerPoint Presentation</vt:lpstr>
      <vt:lpstr>PowerPoint Presentation</vt:lpstr>
      <vt:lpstr>Carpediem™ system components</vt:lpstr>
      <vt:lpstr>Carpediem™ system Components</vt:lpstr>
      <vt:lpstr>PowerPoint Presentation</vt:lpstr>
      <vt:lpstr>PowerPoint Presentation</vt:lpstr>
      <vt:lpstr>PowerPoint Presentation</vt:lpstr>
      <vt:lpstr>Carpediem™ system components</vt:lpstr>
      <vt:lpstr>Carpediem™ system components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Possible priming alarm</vt:lpstr>
      <vt:lpstr>Possible priming alarm</vt:lpstr>
      <vt:lpstr>PowerPoint Presentation</vt:lpstr>
      <vt:lpstr>Disposables &amp; consumables  </vt:lpstr>
      <vt:lpstr>Carpediem™ system Disposables and Consumables   </vt:lpstr>
      <vt:lpstr>PowerPoint Presentation</vt:lpstr>
      <vt:lpstr>PowerPoint Presentation</vt:lpstr>
      <vt:lpstr>PowerPoint Presentation</vt:lpstr>
      <vt:lpstr>Carpediem™ system Disposables and Consumables   </vt:lpstr>
      <vt:lpstr>PowerPoint Presentation</vt:lpstr>
      <vt:lpstr>Resources and Support </vt:lpstr>
      <vt:lpstr>Clinical resources</vt:lpstr>
      <vt:lpstr>Emergency phone numbers</vt:lpstr>
      <vt:lpstr>ADDITIONAL Contacts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White, Leigh</dc:creator>
  <cp:lastModifiedBy>Dusing, Charlene</cp:lastModifiedBy>
  <cp:revision>41</cp:revision>
  <cp:lastPrinted>2020-12-08T14:02:24Z</cp:lastPrinted>
  <dcterms:created xsi:type="dcterms:W3CDTF">2020-08-14T03:32:21Z</dcterms:created>
  <dcterms:modified xsi:type="dcterms:W3CDTF">2020-12-21T19:37:34Z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0x010100752A520E7B3923459F1558AF758B3336</vt:lpwstr>
  </property>
  <property fmtid="{D5CDD505-2E9C-101B-9397-08002B2CF9AE}" pid="3" name="MediaServiceImageTags">
    <vt:lpwstr/>
  </property>
</Properties>
</file>