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85" r:id="rId5"/>
    <p:sldId id="268" r:id="rId6"/>
    <p:sldId id="277" r:id="rId7"/>
    <p:sldId id="278" r:id="rId8"/>
    <p:sldId id="286" r:id="rId9"/>
    <p:sldId id="279" r:id="rId10"/>
    <p:sldId id="280" r:id="rId11"/>
    <p:sldId id="281" r:id="rId12"/>
    <p:sldId id="282" r:id="rId13"/>
    <p:sldId id="284" r:id="rId14"/>
    <p:sldId id="274" r:id="rId15"/>
    <p:sldId id="275" r:id="rId16"/>
    <p:sldId id="287" r:id="rId17"/>
    <p:sldId id="272" r:id="rId18"/>
    <p:sldId id="273" r:id="rId19"/>
    <p:sldId id="289" r:id="rId20"/>
    <p:sldId id="270" r:id="rId21"/>
    <p:sldId id="271" r:id="rId22"/>
    <p:sldId id="288" r:id="rId23"/>
    <p:sldId id="29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p:restoredTop sz="85578"/>
  </p:normalViewPr>
  <p:slideViewPr>
    <p:cSldViewPr snapToGrid="0" snapToObjects="1">
      <p:cViewPr varScale="1">
        <p:scale>
          <a:sx n="107" d="100"/>
          <a:sy n="107" d="100"/>
        </p:scale>
        <p:origin x="11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796EA7-B19D-4548-826A-DEAE0EDC2D6F}" type="datetimeFigureOut">
              <a:rPr lang="en-US" smtClean="0"/>
              <a:t>9/21/2021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94D701-0B89-244E-B7D8-517AF508B08C}" type="slidenum">
              <a:rPr lang="en-US" smtClean="0"/>
              <a:t>‹#›</a:t>
            </a:fld>
            <a:endParaRPr lang="en-US"/>
          </a:p>
        </p:txBody>
      </p:sp>
    </p:spTree>
    <p:extLst>
      <p:ext uri="{BB962C8B-B14F-4D97-AF65-F5344CB8AC3E}">
        <p14:creationId xmlns:p14="http://schemas.microsoft.com/office/powerpoint/2010/main" val="1813647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4 </a:t>
            </a:r>
            <a:r>
              <a:rPr lang="en-US" sz="1200" dirty="0" err="1"/>
              <a:t>mo</a:t>
            </a:r>
            <a:r>
              <a:rPr lang="en-US" sz="1200" dirty="0"/>
              <a:t> old patient on TPN with congenital heart issues starts to develop shortness of breath 20 min into a transfusion of red blood cells – </a:t>
            </a:r>
            <a:r>
              <a:rPr lang="en-US" sz="1200" b="1" dirty="0"/>
              <a:t>TACO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15min after the completion of transfusion of a unit of platelets, a 15-year-old patient’s vital signs are: Temp 38.6C; Resp 14; Pulse 80; BP 110/65; DAT is negative – </a:t>
            </a:r>
            <a:r>
              <a:rPr lang="en-US" sz="1200" b="1" dirty="0"/>
              <a:t>Febrile Non-hemolytic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5-year-old patient starts to develop itching and hives 15min into transfusion of a unit of plasma – </a:t>
            </a:r>
            <a:r>
              <a:rPr lang="en-US" sz="1200" b="1" dirty="0"/>
              <a:t>Allergic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8-year-old patient develops shortness of breath 1 hour into transfusion of a unit of platelets.  No noticeable improvement with diuretics, no prior volume issues - </a:t>
            </a:r>
            <a:r>
              <a:rPr lang="en-US" sz="1200" b="1" dirty="0"/>
              <a:t>TRALI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8694D701-0B89-244E-B7D8-517AF508B08C}" type="slidenum">
              <a:rPr lang="en-US" smtClean="0"/>
              <a:t>2</a:t>
            </a:fld>
            <a:endParaRPr lang="en-US"/>
          </a:p>
        </p:txBody>
      </p:sp>
    </p:spTree>
    <p:extLst>
      <p:ext uri="{BB962C8B-B14F-4D97-AF65-F5344CB8AC3E}">
        <p14:creationId xmlns:p14="http://schemas.microsoft.com/office/powerpoint/2010/main" val="2399026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want to transfuse 350mL of RBCs so order in mL – </a:t>
            </a:r>
            <a:r>
              <a:rPr lang="en-US" b="1" dirty="0"/>
              <a:t>DON’T – </a:t>
            </a:r>
            <a:r>
              <a:rPr lang="en-US" b="0" dirty="0"/>
              <a:t>the average volume of a unit of RBC is ~300mL, once you are considering ordering close to or over 250mL strongly consider ordering a unit instead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want to transfuse 350mL of RBCs so order 1 unit – </a:t>
            </a:r>
            <a:r>
              <a:rPr lang="en-US" b="1" dirty="0"/>
              <a:t>DO - </a:t>
            </a:r>
            <a:r>
              <a:rPr lang="en-US" b="0" dirty="0"/>
              <a:t>the average volume of a unit of RBC is ~300mL, once you are considering ordering close to or over 250mL strongly consider ordering a unit instead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Consider the usual dose in patients &lt;20kg as 10-15mL/kg – </a:t>
            </a:r>
            <a:r>
              <a:rPr lang="en-US" b="1" dirty="0"/>
              <a:t>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fontAlgn="base"/>
            <a:r>
              <a:rPr lang="en-US" dirty="0"/>
              <a:t>My patient weighs 10kg so I order in units – </a:t>
            </a:r>
            <a:r>
              <a:rPr lang="en-US" b="1" dirty="0"/>
              <a:t>DON’T – </a:t>
            </a:r>
            <a:r>
              <a:rPr lang="en-US" b="0" dirty="0"/>
              <a:t>Most routine transfusions in patients &lt;20kg are ordered in mL and not units.  The order set is programmed to take the patient’s weight into account to help decrease ordering errors (see screenshots next slide)  This is to help prevent transfusion associated circulatory overload.  The usual dose is 10-15mL/kg. </a:t>
            </a:r>
            <a:r>
              <a:rPr lang="en-US" sz="1200" b="0" i="0" kern="1200" dirty="0">
                <a:solidFill>
                  <a:schemeClr val="tx1"/>
                </a:solidFill>
                <a:effectLst/>
                <a:latin typeface="+mn-lt"/>
                <a:ea typeface="+mn-ea"/>
                <a:cs typeface="+mn-cs"/>
              </a:rPr>
              <a:t>Exceptions include when the product is ordered in cases of active bleeding, preparation for product to be given during a surgery or procedure, or preparation for a certain kind of circuit priming. You should note these indications in the blood prepare order. Cryoprecipitate also is an exception, as it only comes in units (average unit volume ~15mL). If the patient's ordered volume is &gt;20mL/kg, nursing will be reaching out to the primary provider for confirmation.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Consider all blood products as colloid – which results in volume expansion – </a:t>
            </a:r>
            <a:r>
              <a:rPr lang="en-US" b="1" dirty="0"/>
              <a:t>DO – </a:t>
            </a:r>
            <a:r>
              <a:rPr lang="en-US" b="0" dirty="0"/>
              <a:t>If additional fluids are given during or around the time of transfusion, this increases the patient’s risk of volume overload.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patient is actively bleeding but &lt;20kg, so I order in mL – </a:t>
            </a:r>
            <a:r>
              <a:rPr lang="en-US" b="1" dirty="0"/>
              <a:t>DON’T – </a:t>
            </a:r>
            <a:r>
              <a:rPr lang="en-US" b="0" dirty="0"/>
              <a:t>If a patient is actively bleeding sometimes a unit of blood is the most appropriate order.  Select this section on the order set (see screen shot)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want to transfuse 215mL of platelets so I order in units – </a:t>
            </a:r>
            <a:r>
              <a:rPr lang="en-US" b="1" dirty="0"/>
              <a:t>DO – </a:t>
            </a:r>
            <a:r>
              <a:rPr lang="en-US" b="0" dirty="0"/>
              <a:t>The average volume of a unit of apheresis platelets is ~225mL.  If you are considering ordering close to or more than 175mL of platelets, strongly consider ordering 1 unit instead.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 should order platelets to be given via gravity – </a:t>
            </a:r>
            <a:r>
              <a:rPr lang="en-US" b="1" dirty="0"/>
              <a:t>DON’T - </a:t>
            </a:r>
            <a:r>
              <a:rPr lang="en-US" sz="1200" b="0" i="0" kern="1200" dirty="0">
                <a:solidFill>
                  <a:schemeClr val="tx1"/>
                </a:solidFill>
                <a:effectLst/>
                <a:latin typeface="+mn-lt"/>
                <a:ea typeface="+mn-ea"/>
                <a:cs typeface="+mn-cs"/>
              </a:rPr>
              <a:t>The following blood products can and should be transfused via infusion pumps which is the safest way to control volume transfused: RBCs, Platelets, Plasma, Cryoprecipitate</a:t>
            </a:r>
          </a:p>
          <a:p>
            <a:r>
              <a:rPr lang="en-US" sz="1200" b="0" i="0" kern="1200" dirty="0">
                <a:solidFill>
                  <a:schemeClr val="tx1"/>
                </a:solidFill>
                <a:effectLst/>
                <a:latin typeface="+mn-lt"/>
                <a:ea typeface="+mn-ea"/>
                <a:cs typeface="+mn-cs"/>
              </a:rPr>
              <a:t> Granulocytes should </a:t>
            </a:r>
            <a:r>
              <a:rPr lang="en-US" sz="1200" b="1" i="0" u="sng" kern="1200" dirty="0">
                <a:solidFill>
                  <a:schemeClr val="tx1"/>
                </a:solidFill>
                <a:effectLst/>
                <a:latin typeface="+mn-lt"/>
                <a:ea typeface="+mn-ea"/>
                <a:cs typeface="+mn-cs"/>
              </a:rPr>
              <a:t>NOT</a:t>
            </a:r>
            <a:r>
              <a:rPr lang="en-US" sz="1200" b="0" i="0" kern="1200" dirty="0">
                <a:solidFill>
                  <a:schemeClr val="tx1"/>
                </a:solidFill>
                <a:effectLst/>
                <a:latin typeface="+mn-lt"/>
                <a:ea typeface="+mn-ea"/>
                <a:cs typeface="+mn-cs"/>
              </a:rPr>
              <a:t> be given via infusion pump. </a:t>
            </a:r>
          </a:p>
          <a:p>
            <a:r>
              <a:rPr lang="en-US" sz="1200" b="0" i="1" kern="1200" dirty="0">
                <a:solidFill>
                  <a:schemeClr val="tx1"/>
                </a:solidFill>
                <a:effectLst/>
                <a:latin typeface="+mn-lt"/>
                <a:ea typeface="+mn-ea"/>
                <a:cs typeface="+mn-cs"/>
              </a:rPr>
              <a:t>See policies:</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BB.ABP.DOC.101 – General Administration of Blood Components</a:t>
            </a:r>
          </a:p>
          <a:p>
            <a:r>
              <a:rPr lang="en-US" sz="1200" b="0" i="0" kern="1200" dirty="0">
                <a:solidFill>
                  <a:schemeClr val="tx1"/>
                </a:solidFill>
                <a:effectLst/>
                <a:latin typeface="+mn-lt"/>
                <a:ea typeface="+mn-ea"/>
                <a:cs typeface="+mn-cs"/>
              </a:rPr>
              <a:t>BB.ABP.SET.230 – Blood Administration Devices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My patient has TPN that needs given at same time as blood, so keep infusing at its same rate – </a:t>
            </a:r>
            <a:r>
              <a:rPr lang="en-US" b="1" dirty="0"/>
              <a:t>DON’T -</a:t>
            </a:r>
            <a:r>
              <a:rPr lang="en-US" sz="1200" b="0" i="0" kern="1200" dirty="0">
                <a:solidFill>
                  <a:schemeClr val="tx1"/>
                </a:solidFill>
                <a:effectLst/>
                <a:latin typeface="+mn-lt"/>
                <a:ea typeface="+mn-ea"/>
                <a:cs typeface="+mn-cs"/>
              </a:rPr>
              <a:t>. If possible, no other fluids/medications should be infusing at same time as blood transfusion. However, if other fluids are necessary, consider the following during ordering process:</a:t>
            </a:r>
          </a:p>
          <a:p>
            <a:r>
              <a:rPr lang="en-US" sz="1200" b="0" i="0" kern="1200" dirty="0">
                <a:solidFill>
                  <a:schemeClr val="tx1"/>
                </a:solidFill>
                <a:effectLst/>
                <a:latin typeface="+mn-lt"/>
                <a:ea typeface="+mn-ea"/>
                <a:cs typeface="+mn-cs"/>
              </a:rPr>
              <a:t> </a:t>
            </a:r>
          </a:p>
          <a:p>
            <a:pPr fontAlgn="base"/>
            <a:r>
              <a:rPr lang="en-US" sz="1200" b="0" i="0" kern="1200" dirty="0">
                <a:solidFill>
                  <a:schemeClr val="tx1"/>
                </a:solidFill>
                <a:effectLst/>
                <a:latin typeface="+mn-lt"/>
                <a:ea typeface="+mn-ea"/>
                <a:cs typeface="+mn-cs"/>
              </a:rPr>
              <a:t>Is patient currently exhibiting or have a history of fluid sensitivity?</a:t>
            </a:r>
          </a:p>
          <a:p>
            <a:pPr fontAlgn="base"/>
            <a:r>
              <a:rPr lang="en-US" sz="1200" b="0" i="0" kern="1200" dirty="0">
                <a:solidFill>
                  <a:schemeClr val="tx1"/>
                </a:solidFill>
                <a:effectLst/>
                <a:latin typeface="+mn-lt"/>
                <a:ea typeface="+mn-ea"/>
                <a:cs typeface="+mn-cs"/>
              </a:rPr>
              <a:t>Is patient having signs and symptoms of fluid overload?</a:t>
            </a:r>
          </a:p>
          <a:p>
            <a:pPr fontAlgn="base"/>
            <a:r>
              <a:rPr lang="en-US" sz="1200" b="0" i="0" kern="1200" dirty="0">
                <a:solidFill>
                  <a:schemeClr val="tx1"/>
                </a:solidFill>
                <a:effectLst/>
                <a:latin typeface="+mn-lt"/>
                <a:ea typeface="+mn-ea"/>
                <a:cs typeface="+mn-cs"/>
              </a:rPr>
              <a:t>Will the patient have IVF or TPN infusing at the same time as the blood product transfusion?</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If the answer is </a:t>
            </a:r>
            <a:r>
              <a:rPr lang="en-US" sz="1200" b="1" i="0" u="sng" kern="1200" dirty="0">
                <a:solidFill>
                  <a:schemeClr val="tx1"/>
                </a:solidFill>
                <a:effectLst/>
                <a:latin typeface="+mn-lt"/>
                <a:ea typeface="+mn-ea"/>
                <a:cs typeface="+mn-cs"/>
              </a:rPr>
              <a:t>YES</a:t>
            </a:r>
            <a:r>
              <a:rPr lang="en-US" sz="1200" b="0" i="0" kern="1200" dirty="0">
                <a:solidFill>
                  <a:schemeClr val="tx1"/>
                </a:solidFill>
                <a:effectLst/>
                <a:latin typeface="+mn-lt"/>
                <a:ea typeface="+mn-ea"/>
                <a:cs typeface="+mn-cs"/>
              </a:rPr>
              <a:t> to any of the above questions:</a:t>
            </a:r>
          </a:p>
          <a:p>
            <a:pPr fontAlgn="base"/>
            <a:r>
              <a:rPr lang="en-US" sz="1200" b="0" i="0" kern="1200" dirty="0">
                <a:solidFill>
                  <a:schemeClr val="tx1"/>
                </a:solidFill>
                <a:effectLst/>
                <a:latin typeface="+mn-lt"/>
                <a:ea typeface="+mn-ea"/>
                <a:cs typeface="+mn-cs"/>
              </a:rPr>
              <a:t>Consider decreasing rate of continuous fluids (IVF and/or TPN)</a:t>
            </a:r>
          </a:p>
          <a:p>
            <a:pPr fontAlgn="base"/>
            <a:r>
              <a:rPr lang="en-US" sz="1200" b="0" i="0" kern="1200" dirty="0">
                <a:solidFill>
                  <a:schemeClr val="tx1"/>
                </a:solidFill>
                <a:effectLst/>
                <a:latin typeface="+mn-lt"/>
                <a:ea typeface="+mn-ea"/>
                <a:cs typeface="+mn-cs"/>
              </a:rPr>
              <a:t>Administer blood product over a longer period of time (not to exceed 4 hours per bag or syringe)</a:t>
            </a:r>
          </a:p>
          <a:p>
            <a:pPr fontAlgn="base"/>
            <a:r>
              <a:rPr lang="en-US" sz="1200" b="0" i="0" kern="1200" dirty="0">
                <a:solidFill>
                  <a:schemeClr val="tx1"/>
                </a:solidFill>
                <a:effectLst/>
                <a:latin typeface="+mn-lt"/>
                <a:ea typeface="+mn-ea"/>
                <a:cs typeface="+mn-cs"/>
              </a:rPr>
              <a:t>Administer a diuretic at the completion of the transfusion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NOTE</a:t>
            </a:r>
            <a:r>
              <a:rPr lang="en-US" sz="1200" b="0" i="0" kern="1200" dirty="0">
                <a:solidFill>
                  <a:schemeClr val="tx1"/>
                </a:solidFill>
                <a:effectLst/>
                <a:latin typeface="+mn-lt"/>
                <a:ea typeface="+mn-ea"/>
                <a:cs typeface="+mn-cs"/>
              </a:rPr>
              <a:t>: Normal saline is the only solution that may be mixed with or used to flush blood or blood components in the same lumen.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8694D701-0B89-244E-B7D8-517AF508B08C}" type="slidenum">
              <a:rPr lang="en-US" smtClean="0"/>
              <a:t>11</a:t>
            </a:fld>
            <a:endParaRPr lang="en-US"/>
          </a:p>
        </p:txBody>
      </p:sp>
    </p:spTree>
    <p:extLst>
      <p:ext uri="{BB962C8B-B14F-4D97-AF65-F5344CB8AC3E}">
        <p14:creationId xmlns:p14="http://schemas.microsoft.com/office/powerpoint/2010/main" val="402211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94D701-0B89-244E-B7D8-517AF508B08C}" type="slidenum">
              <a:rPr lang="en-US" smtClean="0"/>
              <a:t>13</a:t>
            </a:fld>
            <a:endParaRPr lang="en-US"/>
          </a:p>
        </p:txBody>
      </p:sp>
    </p:spTree>
    <p:extLst>
      <p:ext uri="{BB962C8B-B14F-4D97-AF65-F5344CB8AC3E}">
        <p14:creationId xmlns:p14="http://schemas.microsoft.com/office/powerpoint/2010/main" val="571404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answers 1 and 4.  Explanation – This BPA pop up is alerting you that you are trying to order a blood product and there is no current (within the last 3 days) type and screen on your patient.  This pop up is programmed to only pop up when necessary (including for babies &lt;4mo old).  The bottom part of this BPA is alerting you that there is not a valid blood consent on this patient and one needs to be obtained prior to transfusing the patient (only exception is emergency situations).  Take home message: If you see this BPA – you should always order the type and screen or your blood product will not be prepared by the blood bank.  Also, all patients (except in emergency situations) need a valid blood consent on file prior to transfusing them.  </a:t>
            </a:r>
          </a:p>
        </p:txBody>
      </p:sp>
      <p:sp>
        <p:nvSpPr>
          <p:cNvPr id="4" name="Slide Number Placeholder 3"/>
          <p:cNvSpPr>
            <a:spLocks noGrp="1"/>
          </p:cNvSpPr>
          <p:nvPr>
            <p:ph type="sldNum" sz="quarter" idx="5"/>
          </p:nvPr>
        </p:nvSpPr>
        <p:spPr/>
        <p:txBody>
          <a:bodyPr/>
          <a:lstStyle/>
          <a:p>
            <a:fld id="{8694D701-0B89-244E-B7D8-517AF508B08C}" type="slidenum">
              <a:rPr lang="en-US" smtClean="0"/>
              <a:t>14</a:t>
            </a:fld>
            <a:endParaRPr lang="en-US"/>
          </a:p>
        </p:txBody>
      </p:sp>
    </p:spTree>
    <p:extLst>
      <p:ext uri="{BB962C8B-B14F-4D97-AF65-F5344CB8AC3E}">
        <p14:creationId xmlns:p14="http://schemas.microsoft.com/office/powerpoint/2010/main" val="3211883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answers: 3 &amp; 5</a:t>
            </a:r>
          </a:p>
          <a:p>
            <a:endParaRPr lang="en-US" dirty="0"/>
          </a:p>
          <a:p>
            <a:r>
              <a:rPr lang="en-US" dirty="0"/>
              <a:t>When you attempt to modify or discontinue a blood product prepare or transfuse order, you will get a BPA pop-up alerting you to call the blood bank to let them know of the desired change.  The blood bank computer system does not get blood product order updates via Epic.  </a:t>
            </a:r>
          </a:p>
        </p:txBody>
      </p:sp>
      <p:sp>
        <p:nvSpPr>
          <p:cNvPr id="4" name="Slide Number Placeholder 3"/>
          <p:cNvSpPr>
            <a:spLocks noGrp="1"/>
          </p:cNvSpPr>
          <p:nvPr>
            <p:ph type="sldNum" sz="quarter" idx="5"/>
          </p:nvPr>
        </p:nvSpPr>
        <p:spPr/>
        <p:txBody>
          <a:bodyPr/>
          <a:lstStyle/>
          <a:p>
            <a:fld id="{8694D701-0B89-244E-B7D8-517AF508B08C}" type="slidenum">
              <a:rPr lang="en-US" smtClean="0"/>
              <a:t>15</a:t>
            </a:fld>
            <a:endParaRPr lang="en-US"/>
          </a:p>
        </p:txBody>
      </p:sp>
    </p:spTree>
    <p:extLst>
      <p:ext uri="{BB962C8B-B14F-4D97-AF65-F5344CB8AC3E}">
        <p14:creationId xmlns:p14="http://schemas.microsoft.com/office/powerpoint/2010/main" val="88788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Patient in OR experiences some unexpected bleeding and the patient does not have a current type and screen.  Only RBCs are needed at this time – </a:t>
            </a:r>
            <a:r>
              <a:rPr lang="en-US" sz="1200" b="1" dirty="0"/>
              <a:t>Request emergency released RBCs.</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Patient comes to CCHMC ED as a Trauma STAT – </a:t>
            </a:r>
            <a:r>
              <a:rPr lang="en-US" sz="1200" b="1" dirty="0"/>
              <a:t>Trauma cooler sent automatically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Patient in PICU with GI bleeding and needs both RBCs and Plasma w/in 5min – </a:t>
            </a:r>
            <a:r>
              <a:rPr lang="en-US" sz="1200" b="1" dirty="0"/>
              <a:t>Request the trauma cooler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Patient already took the trauma cooler and bleeding isn’t controlled – </a:t>
            </a:r>
            <a:r>
              <a:rPr lang="en-US" sz="1200" b="1" dirty="0"/>
              <a:t>Activate Massive Transfusion Protocol (MTP)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Patient has received 4 units of RBCs w/in 1 hour and needs more - </a:t>
            </a:r>
            <a:r>
              <a:rPr lang="en-US" sz="1200" b="1" dirty="0"/>
              <a:t>Activate Massive Transfusion Protocol (MTP)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8694D701-0B89-244E-B7D8-517AF508B08C}" type="slidenum">
              <a:rPr lang="en-US" smtClean="0"/>
              <a:t>17</a:t>
            </a:fld>
            <a:endParaRPr lang="en-US"/>
          </a:p>
        </p:txBody>
      </p:sp>
    </p:spTree>
    <p:extLst>
      <p:ext uri="{BB962C8B-B14F-4D97-AF65-F5344CB8AC3E}">
        <p14:creationId xmlns:p14="http://schemas.microsoft.com/office/powerpoint/2010/main" val="4003192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Blood bank will send the blood requested in emergencies to me</a:t>
            </a:r>
          </a:p>
          <a:p>
            <a:pPr lvl="2"/>
            <a:r>
              <a:rPr lang="en-US" dirty="0"/>
              <a:t>Correct answer is False</a:t>
            </a:r>
          </a:p>
          <a:p>
            <a:pPr lvl="2"/>
            <a:r>
              <a:rPr lang="en-US" dirty="0"/>
              <a:t>Explanation: The blood bank is busy preparing the blood products for the emergency.  In all situations except for a Trauma STAT arriving in the ED, you must send someone from the floor to pick up the blood products from the blood bank</a:t>
            </a:r>
          </a:p>
          <a:p>
            <a:pPr lvl="2"/>
            <a:endParaRPr lang="en-US" dirty="0"/>
          </a:p>
          <a:p>
            <a:pPr lvl="1"/>
            <a:r>
              <a:rPr lang="en-US" dirty="0"/>
              <a:t>I request emergency released RBCs, the trauma cooler, and active a massive transfusion protocol via Epic</a:t>
            </a:r>
          </a:p>
          <a:p>
            <a:pPr lvl="2"/>
            <a:r>
              <a:rPr lang="en-US" dirty="0"/>
              <a:t>Correct answer is False</a:t>
            </a:r>
          </a:p>
          <a:p>
            <a:pPr lvl="2"/>
            <a:r>
              <a:rPr lang="en-US" dirty="0"/>
              <a:t>Explanation: Emergency released RBCs, the trauma cooler, and activation of a massive transfusion protocol are requested/activated by immediately calling the blood bank 6-4508.  Blood product orders are not necessary in these emergency situations.  The blood bank enters these orders directly into their computer system which then display in Epic. </a:t>
            </a:r>
          </a:p>
          <a:p>
            <a:endParaRPr lang="en-US" dirty="0"/>
          </a:p>
        </p:txBody>
      </p:sp>
      <p:sp>
        <p:nvSpPr>
          <p:cNvPr id="4" name="Slide Number Placeholder 3"/>
          <p:cNvSpPr>
            <a:spLocks noGrp="1"/>
          </p:cNvSpPr>
          <p:nvPr>
            <p:ph type="sldNum" sz="quarter" idx="5"/>
          </p:nvPr>
        </p:nvSpPr>
        <p:spPr/>
        <p:txBody>
          <a:bodyPr/>
          <a:lstStyle/>
          <a:p>
            <a:fld id="{8694D701-0B89-244E-B7D8-517AF508B08C}" type="slidenum">
              <a:rPr lang="en-US" smtClean="0"/>
              <a:t>18</a:t>
            </a:fld>
            <a:endParaRPr lang="en-US"/>
          </a:p>
        </p:txBody>
      </p:sp>
    </p:spTree>
    <p:extLst>
      <p:ext uri="{BB962C8B-B14F-4D97-AF65-F5344CB8AC3E}">
        <p14:creationId xmlns:p14="http://schemas.microsoft.com/office/powerpoint/2010/main" val="4131414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C2DC1-3BBF-D44F-9D47-FCFA7DE6B8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F8332B-A1EF-B545-B18A-43597FCB41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490E5E-FBF1-A04D-A865-8EED606393CC}"/>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5" name="Footer Placeholder 4">
            <a:extLst>
              <a:ext uri="{FF2B5EF4-FFF2-40B4-BE49-F238E27FC236}">
                <a16:creationId xmlns:a16="http://schemas.microsoft.com/office/drawing/2014/main" id="{E5D5380D-89EE-B14C-BD49-C24B067104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B9E1D5-3796-6245-B6DF-63D84B554494}"/>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2564574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00E5A-1CA0-864E-BEC0-C4342842E9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64AA86-F6D0-7342-958A-82D1AF69D7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D0AA77-AAA9-3749-BB29-357F45ED3C56}"/>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5" name="Footer Placeholder 4">
            <a:extLst>
              <a:ext uri="{FF2B5EF4-FFF2-40B4-BE49-F238E27FC236}">
                <a16:creationId xmlns:a16="http://schemas.microsoft.com/office/drawing/2014/main" id="{ED679708-F84F-4E48-A478-40341D83E7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480459-010D-E44D-B957-1F678049C758}"/>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2130834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0C58C-AD84-ED47-BA56-4AECB12316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168746-ABB1-3540-A01B-50D294C379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77672D-1141-BB4A-8741-E05DF68A4C36}"/>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5" name="Footer Placeholder 4">
            <a:extLst>
              <a:ext uri="{FF2B5EF4-FFF2-40B4-BE49-F238E27FC236}">
                <a16:creationId xmlns:a16="http://schemas.microsoft.com/office/drawing/2014/main" id="{18490966-3372-2F45-9486-9BF5BEDF9B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96646C-21DC-A841-B631-51D418D1584C}"/>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3854696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5C7A9-1FF9-3543-9B65-8E89248AB7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7A13B4-CA5A-C648-88C2-B76CF1385A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B6B093-27E3-CF4F-8D06-C8BF940D31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65B92E-EFF4-964A-AA67-679CCE902F4C}"/>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6" name="Footer Placeholder 5">
            <a:extLst>
              <a:ext uri="{FF2B5EF4-FFF2-40B4-BE49-F238E27FC236}">
                <a16:creationId xmlns:a16="http://schemas.microsoft.com/office/drawing/2014/main" id="{41478608-C4E1-3940-A034-950E0D0AB0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2DFF7-2ED6-4F48-91F8-C96AE086139E}"/>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4294393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BC17E-5205-654A-BEBF-8D4D62D598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5E0C36-A2C6-9D43-A5AB-9E98D7270E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162517-F62F-B940-8FC6-AD937B9AEA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59C629-D424-6047-B364-65827D4453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5A3CAE-67AB-574E-9283-7C3FDD0268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DD4003-D2BA-E24E-BE33-3A579A0ED73E}"/>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8" name="Footer Placeholder 7">
            <a:extLst>
              <a:ext uri="{FF2B5EF4-FFF2-40B4-BE49-F238E27FC236}">
                <a16:creationId xmlns:a16="http://schemas.microsoft.com/office/drawing/2014/main" id="{0E24A20C-418A-9F47-B633-E457E752D3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ABD9C6-506F-F94F-92C2-2334B02844D1}"/>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130617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E1489-5259-FE46-A681-4783769738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C60136-9E53-1744-9E11-9FF1A9BB73B2}"/>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4" name="Footer Placeholder 3">
            <a:extLst>
              <a:ext uri="{FF2B5EF4-FFF2-40B4-BE49-F238E27FC236}">
                <a16:creationId xmlns:a16="http://schemas.microsoft.com/office/drawing/2014/main" id="{E981F0EE-A003-A54F-9D30-6B04E8A085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E5E3E7-2C82-5D49-AF0C-05B965D00C30}"/>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3081152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871ECB-921A-8C44-B134-29C82D6E291A}"/>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3" name="Footer Placeholder 2">
            <a:extLst>
              <a:ext uri="{FF2B5EF4-FFF2-40B4-BE49-F238E27FC236}">
                <a16:creationId xmlns:a16="http://schemas.microsoft.com/office/drawing/2014/main" id="{B9B4E09E-1736-8948-904B-1B79230671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8AF30E-A7B9-654A-A530-1C6B2CDBBF74}"/>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1330795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D73E-B615-2A4D-A203-3DAF532F06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985A7F-13E1-8444-9FC8-2A8D65A459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8EF3DE-A55D-6941-956C-44430D2C6D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A226D-0660-D34B-86DF-E63A4C1C2BBD}"/>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6" name="Footer Placeholder 5">
            <a:extLst>
              <a:ext uri="{FF2B5EF4-FFF2-40B4-BE49-F238E27FC236}">
                <a16:creationId xmlns:a16="http://schemas.microsoft.com/office/drawing/2014/main" id="{31247C81-85BD-2B47-B952-7CA29C8100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494D53-6A21-0248-B19A-A2345CB07832}"/>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517631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EAB82-CD2E-714F-B286-816CD9442A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95B259-EC3B-4440-B808-B1C7A2E8D4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EDF756-E94D-DE4D-8309-AEF0359AEA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47DEEE-3C83-F846-BA52-BEA0AF8F63FA}"/>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6" name="Footer Placeholder 5">
            <a:extLst>
              <a:ext uri="{FF2B5EF4-FFF2-40B4-BE49-F238E27FC236}">
                <a16:creationId xmlns:a16="http://schemas.microsoft.com/office/drawing/2014/main" id="{021B7E54-75EB-4F42-A2B9-A954674E16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000C1-63FD-E64B-BD21-5B309376E99C}"/>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1981859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C167-315E-F043-9E1F-EF6EE2663F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3BB843-2BF4-1944-A5E5-F218A33693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74C713-E19F-3242-8E58-3877AFD1EC0D}"/>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5" name="Footer Placeholder 4">
            <a:extLst>
              <a:ext uri="{FF2B5EF4-FFF2-40B4-BE49-F238E27FC236}">
                <a16:creationId xmlns:a16="http://schemas.microsoft.com/office/drawing/2014/main" id="{50A5CF7F-661A-B84E-84E3-4D03025084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D6FB25-4413-4143-B397-73442E89AAD8}"/>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3868703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2F2DB-82BA-D64A-8221-1399567269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D0F265-11B2-8747-9E17-C9DF48D546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FB46B8-DFFE-C146-9D1B-0566192FFA35}"/>
              </a:ext>
            </a:extLst>
          </p:cNvPr>
          <p:cNvSpPr>
            <a:spLocks noGrp="1"/>
          </p:cNvSpPr>
          <p:nvPr>
            <p:ph type="dt" sz="half" idx="10"/>
          </p:nvPr>
        </p:nvSpPr>
        <p:spPr/>
        <p:txBody>
          <a:bodyPr/>
          <a:lstStyle/>
          <a:p>
            <a:fld id="{4BE349D7-57F3-AB43-B0C3-BC3EA8407176}" type="datetimeFigureOut">
              <a:rPr lang="en-US" smtClean="0"/>
              <a:t>9/21/2021</a:t>
            </a:fld>
            <a:endParaRPr lang="en-US"/>
          </a:p>
        </p:txBody>
      </p:sp>
      <p:sp>
        <p:nvSpPr>
          <p:cNvPr id="5" name="Footer Placeholder 4">
            <a:extLst>
              <a:ext uri="{FF2B5EF4-FFF2-40B4-BE49-F238E27FC236}">
                <a16:creationId xmlns:a16="http://schemas.microsoft.com/office/drawing/2014/main" id="{A5C1237C-B4BF-6D47-9894-4FDB2B69B6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5E5F52-7DDE-2A45-A89F-F562CC1EB1DC}"/>
              </a:ext>
            </a:extLst>
          </p:cNvPr>
          <p:cNvSpPr>
            <a:spLocks noGrp="1"/>
          </p:cNvSpPr>
          <p:nvPr>
            <p:ph type="sldNum" sz="quarter" idx="12"/>
          </p:nvPr>
        </p:nvSpPr>
        <p:spPr/>
        <p:txBody>
          <a:bodyPr/>
          <a:lstStyle/>
          <a:p>
            <a:fld id="{688E8A39-7C51-CC46-B1C5-6F00F581AEE5}" type="slidenum">
              <a:rPr lang="en-US" smtClean="0"/>
              <a:t>‹#›</a:t>
            </a:fld>
            <a:endParaRPr lang="en-US"/>
          </a:p>
        </p:txBody>
      </p:sp>
    </p:spTree>
    <p:extLst>
      <p:ext uri="{BB962C8B-B14F-4D97-AF65-F5344CB8AC3E}">
        <p14:creationId xmlns:p14="http://schemas.microsoft.com/office/powerpoint/2010/main" val="1644894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A5A810-176B-A44C-B57B-C8908FB6DE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803392-2AD4-8242-8988-4C4C2A2E02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C54B07-1F10-C346-9E8C-BA5A888B83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E349D7-57F3-AB43-B0C3-BC3EA8407176}" type="datetimeFigureOut">
              <a:rPr lang="en-US" smtClean="0"/>
              <a:t>9/21/2021</a:t>
            </a:fld>
            <a:endParaRPr lang="en-US"/>
          </a:p>
        </p:txBody>
      </p:sp>
      <p:sp>
        <p:nvSpPr>
          <p:cNvPr id="5" name="Footer Placeholder 4">
            <a:extLst>
              <a:ext uri="{FF2B5EF4-FFF2-40B4-BE49-F238E27FC236}">
                <a16:creationId xmlns:a16="http://schemas.microsoft.com/office/drawing/2014/main" id="{0179708D-DF48-B44F-915A-8E10DE396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B2D010-67AB-3841-AA82-224B798F20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8E8A39-7C51-CC46-B1C5-6F00F581AEE5}" type="slidenum">
              <a:rPr lang="en-US" smtClean="0"/>
              <a:t>‹#›</a:t>
            </a:fld>
            <a:endParaRPr lang="en-US"/>
          </a:p>
        </p:txBody>
      </p:sp>
    </p:spTree>
    <p:extLst>
      <p:ext uri="{BB962C8B-B14F-4D97-AF65-F5344CB8AC3E}">
        <p14:creationId xmlns:p14="http://schemas.microsoft.com/office/powerpoint/2010/main" val="3549199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7.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8.svg"/><Relationship Id="rId9"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0C37DC-BEF4-D24D-A4D7-1BCBE781A021}"/>
              </a:ext>
            </a:extLst>
          </p:cNvPr>
          <p:cNvSpPr>
            <a:spLocks noGrp="1"/>
          </p:cNvSpPr>
          <p:nvPr>
            <p:ph type="ctrTitle"/>
          </p:nvPr>
        </p:nvSpPr>
        <p:spPr/>
        <p:txBody>
          <a:bodyPr>
            <a:normAutofit/>
          </a:bodyPr>
          <a:lstStyle/>
          <a:p>
            <a:r>
              <a:rPr lang="en-US" sz="5400"/>
              <a:t>Blood Bank &amp; Transfusion Med</a:t>
            </a:r>
            <a:endParaRPr lang="en-US" sz="5400" dirty="0"/>
          </a:p>
        </p:txBody>
      </p:sp>
      <p:sp>
        <p:nvSpPr>
          <p:cNvPr id="5" name="Subtitle 4">
            <a:extLst>
              <a:ext uri="{FF2B5EF4-FFF2-40B4-BE49-F238E27FC236}">
                <a16:creationId xmlns:a16="http://schemas.microsoft.com/office/drawing/2014/main" id="{00D4D3B6-C534-6248-9BA8-B773CD6C1FD1}"/>
              </a:ext>
            </a:extLst>
          </p:cNvPr>
          <p:cNvSpPr>
            <a:spLocks noGrp="1"/>
          </p:cNvSpPr>
          <p:nvPr>
            <p:ph type="subTitle" idx="1"/>
          </p:nvPr>
        </p:nvSpPr>
        <p:spPr/>
        <p:txBody>
          <a:bodyPr>
            <a:normAutofit/>
          </a:bodyPr>
          <a:lstStyle/>
          <a:p>
            <a:r>
              <a:rPr lang="en-US" dirty="0"/>
              <a:t>Stephanie Kinney, MD</a:t>
            </a:r>
          </a:p>
          <a:p>
            <a:r>
              <a:rPr lang="en-US" dirty="0"/>
              <a:t>Medical Director of Transfusion Services</a:t>
            </a:r>
          </a:p>
          <a:p>
            <a:endParaRPr lang="en-US" dirty="0"/>
          </a:p>
        </p:txBody>
      </p:sp>
      <p:pic>
        <p:nvPicPr>
          <p:cNvPr id="6" name="Picture 5">
            <a:extLst>
              <a:ext uri="{FF2B5EF4-FFF2-40B4-BE49-F238E27FC236}">
                <a16:creationId xmlns:a16="http://schemas.microsoft.com/office/drawing/2014/main" id="{4EF6AF04-0989-D74A-A9A5-74DE934A699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290248" y="5735637"/>
            <a:ext cx="2543902" cy="853045"/>
          </a:xfrm>
          <a:prstGeom prst="rect">
            <a:avLst/>
          </a:prstGeom>
          <a:noFill/>
          <a:ln>
            <a:noFill/>
          </a:ln>
        </p:spPr>
      </p:pic>
      <p:pic>
        <p:nvPicPr>
          <p:cNvPr id="3" name="Picture 2" descr="A close up of a blue background&#10;&#10;Description automatically generated">
            <a:extLst>
              <a:ext uri="{FF2B5EF4-FFF2-40B4-BE49-F238E27FC236}">
                <a16:creationId xmlns:a16="http://schemas.microsoft.com/office/drawing/2014/main" id="{CC8103CA-0F63-5944-A775-E6CA8BB69A24}"/>
              </a:ext>
            </a:extLst>
          </p:cNvPr>
          <p:cNvPicPr>
            <a:picLocks noChangeAspect="1"/>
          </p:cNvPicPr>
          <p:nvPr/>
        </p:nvPicPr>
        <p:blipFill>
          <a:blip r:embed="rId3"/>
          <a:stretch>
            <a:fillRect/>
          </a:stretch>
        </p:blipFill>
        <p:spPr>
          <a:xfrm>
            <a:off x="-156359" y="0"/>
            <a:ext cx="12504717" cy="1397000"/>
          </a:xfrm>
          <a:prstGeom prst="rect">
            <a:avLst/>
          </a:prstGeom>
        </p:spPr>
      </p:pic>
    </p:spTree>
    <p:extLst>
      <p:ext uri="{BB962C8B-B14F-4D97-AF65-F5344CB8AC3E}">
        <p14:creationId xmlns:p14="http://schemas.microsoft.com/office/powerpoint/2010/main" val="3681234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E87F1-6143-9545-B8B5-DF87D8F53F20}"/>
              </a:ext>
            </a:extLst>
          </p:cNvPr>
          <p:cNvSpPr>
            <a:spLocks noGrp="1"/>
          </p:cNvSpPr>
          <p:nvPr>
            <p:ph type="title"/>
          </p:nvPr>
        </p:nvSpPr>
        <p:spPr>
          <a:xfrm>
            <a:off x="343394" y="343283"/>
            <a:ext cx="7814954" cy="1325563"/>
          </a:xfrm>
        </p:spPr>
        <p:txBody>
          <a:bodyPr/>
          <a:lstStyle/>
          <a:p>
            <a:r>
              <a:rPr lang="en-US" dirty="0"/>
              <a:t>Name that transfusion reaction?</a:t>
            </a:r>
          </a:p>
        </p:txBody>
      </p:sp>
      <p:sp>
        <p:nvSpPr>
          <p:cNvPr id="10" name="TextBox 9">
            <a:extLst>
              <a:ext uri="{FF2B5EF4-FFF2-40B4-BE49-F238E27FC236}">
                <a16:creationId xmlns:a16="http://schemas.microsoft.com/office/drawing/2014/main" id="{37733F8F-FDF0-D34F-BB0F-17D956AC1599}"/>
              </a:ext>
            </a:extLst>
          </p:cNvPr>
          <p:cNvSpPr txBox="1"/>
          <p:nvPr/>
        </p:nvSpPr>
        <p:spPr>
          <a:xfrm>
            <a:off x="9888185" y="371800"/>
            <a:ext cx="1852550" cy="1600438"/>
          </a:xfrm>
          <a:prstGeom prst="rect">
            <a:avLst/>
          </a:prstGeom>
          <a:noFill/>
          <a:ln>
            <a:solidFill>
              <a:schemeClr val="tx1"/>
            </a:solidFill>
          </a:ln>
        </p:spPr>
        <p:txBody>
          <a:bodyPr wrap="square" rtlCol="0">
            <a:spAutoFit/>
          </a:bodyPr>
          <a:lstStyle/>
          <a:p>
            <a:r>
              <a:rPr lang="en-US" sz="1400" dirty="0"/>
              <a:t>4 </a:t>
            </a:r>
            <a:r>
              <a:rPr lang="en-US" sz="1400" dirty="0" err="1"/>
              <a:t>mo</a:t>
            </a:r>
            <a:r>
              <a:rPr lang="en-US" sz="1400" dirty="0"/>
              <a:t> old patient on TPN with congenital heart issues starts to develop shortness of breath 20 min into a transfusion of red blood cells</a:t>
            </a:r>
          </a:p>
        </p:txBody>
      </p:sp>
      <p:sp>
        <p:nvSpPr>
          <p:cNvPr id="11" name="TextBox 10">
            <a:extLst>
              <a:ext uri="{FF2B5EF4-FFF2-40B4-BE49-F238E27FC236}">
                <a16:creationId xmlns:a16="http://schemas.microsoft.com/office/drawing/2014/main" id="{71418DCB-35B9-8B43-B2DE-F2D6529F6C8F}"/>
              </a:ext>
            </a:extLst>
          </p:cNvPr>
          <p:cNvSpPr txBox="1"/>
          <p:nvPr/>
        </p:nvSpPr>
        <p:spPr>
          <a:xfrm>
            <a:off x="9899424" y="2029257"/>
            <a:ext cx="1852550" cy="2031325"/>
          </a:xfrm>
          <a:prstGeom prst="rect">
            <a:avLst/>
          </a:prstGeom>
          <a:noFill/>
          <a:ln>
            <a:solidFill>
              <a:schemeClr val="tx1"/>
            </a:solidFill>
          </a:ln>
        </p:spPr>
        <p:txBody>
          <a:bodyPr wrap="square" rtlCol="0">
            <a:spAutoFit/>
          </a:bodyPr>
          <a:lstStyle/>
          <a:p>
            <a:r>
              <a:rPr lang="en-US" sz="1400" dirty="0"/>
              <a:t>15min after the completion of transfusion of a unit of platelets, a 15-year-old patient’s vital signs are: Temp 38.6C; Resp 14; Pulse 80; BP 110/65; DAT is negative</a:t>
            </a:r>
          </a:p>
        </p:txBody>
      </p:sp>
      <p:sp>
        <p:nvSpPr>
          <p:cNvPr id="12" name="TextBox 11">
            <a:extLst>
              <a:ext uri="{FF2B5EF4-FFF2-40B4-BE49-F238E27FC236}">
                <a16:creationId xmlns:a16="http://schemas.microsoft.com/office/drawing/2014/main" id="{4269F41B-5677-7140-A417-8E0E52AB2FE4}"/>
              </a:ext>
            </a:extLst>
          </p:cNvPr>
          <p:cNvSpPr txBox="1"/>
          <p:nvPr/>
        </p:nvSpPr>
        <p:spPr>
          <a:xfrm>
            <a:off x="9888187" y="4047985"/>
            <a:ext cx="1852550" cy="1169551"/>
          </a:xfrm>
          <a:prstGeom prst="rect">
            <a:avLst/>
          </a:prstGeom>
          <a:noFill/>
          <a:ln>
            <a:solidFill>
              <a:schemeClr val="tx1"/>
            </a:solidFill>
          </a:ln>
        </p:spPr>
        <p:txBody>
          <a:bodyPr wrap="square" rtlCol="0">
            <a:spAutoFit/>
          </a:bodyPr>
          <a:lstStyle/>
          <a:p>
            <a:r>
              <a:rPr lang="en-US" sz="1400" dirty="0"/>
              <a:t>5-year-old patient starts to develop itching and hives 15min into transfusion of a unit of plasma</a:t>
            </a:r>
          </a:p>
        </p:txBody>
      </p:sp>
      <p:sp>
        <p:nvSpPr>
          <p:cNvPr id="13" name="TextBox 12">
            <a:extLst>
              <a:ext uri="{FF2B5EF4-FFF2-40B4-BE49-F238E27FC236}">
                <a16:creationId xmlns:a16="http://schemas.microsoft.com/office/drawing/2014/main" id="{26CC0566-7490-FC4F-A3BD-3B7E1DA14985}"/>
              </a:ext>
            </a:extLst>
          </p:cNvPr>
          <p:cNvSpPr txBox="1"/>
          <p:nvPr/>
        </p:nvSpPr>
        <p:spPr>
          <a:xfrm>
            <a:off x="9888186" y="5254833"/>
            <a:ext cx="1852550" cy="1569660"/>
          </a:xfrm>
          <a:prstGeom prst="rect">
            <a:avLst/>
          </a:prstGeom>
          <a:noFill/>
          <a:ln>
            <a:solidFill>
              <a:schemeClr val="tx1"/>
            </a:solidFill>
          </a:ln>
        </p:spPr>
        <p:txBody>
          <a:bodyPr wrap="square" rtlCol="0">
            <a:spAutoFit/>
          </a:bodyPr>
          <a:lstStyle/>
          <a:p>
            <a:r>
              <a:rPr lang="en-US" sz="1200" dirty="0"/>
              <a:t>8-year-old patient develops shortness of breath 1 hour into transfusion of a unit of platelets.  No noticeable improvement with diuretics, no prior volume issues</a:t>
            </a:r>
          </a:p>
        </p:txBody>
      </p:sp>
      <p:sp>
        <p:nvSpPr>
          <p:cNvPr id="14" name="TextBox 13">
            <a:extLst>
              <a:ext uri="{FF2B5EF4-FFF2-40B4-BE49-F238E27FC236}">
                <a16:creationId xmlns:a16="http://schemas.microsoft.com/office/drawing/2014/main" id="{6AA8827E-7C55-3941-8D70-9292C8F3F42C}"/>
              </a:ext>
            </a:extLst>
          </p:cNvPr>
          <p:cNvSpPr txBox="1"/>
          <p:nvPr/>
        </p:nvSpPr>
        <p:spPr>
          <a:xfrm>
            <a:off x="10280981" y="32401"/>
            <a:ext cx="1066959" cy="369332"/>
          </a:xfrm>
          <a:prstGeom prst="rect">
            <a:avLst/>
          </a:prstGeom>
          <a:noFill/>
        </p:spPr>
        <p:txBody>
          <a:bodyPr wrap="none" rtlCol="0">
            <a:spAutoFit/>
          </a:bodyPr>
          <a:lstStyle/>
          <a:p>
            <a:r>
              <a:rPr lang="en-US" dirty="0"/>
              <a:t>Examples</a:t>
            </a:r>
          </a:p>
        </p:txBody>
      </p:sp>
      <p:sp>
        <p:nvSpPr>
          <p:cNvPr id="15" name="TextBox 14">
            <a:extLst>
              <a:ext uri="{FF2B5EF4-FFF2-40B4-BE49-F238E27FC236}">
                <a16:creationId xmlns:a16="http://schemas.microsoft.com/office/drawing/2014/main" id="{0D74311A-FAD1-6F41-A23F-B9E42B2327F0}"/>
              </a:ext>
            </a:extLst>
          </p:cNvPr>
          <p:cNvSpPr txBox="1"/>
          <p:nvPr/>
        </p:nvSpPr>
        <p:spPr>
          <a:xfrm>
            <a:off x="407541" y="3863319"/>
            <a:ext cx="2271135" cy="369332"/>
          </a:xfrm>
          <a:prstGeom prst="rect">
            <a:avLst/>
          </a:prstGeom>
          <a:noFill/>
        </p:spPr>
        <p:txBody>
          <a:bodyPr wrap="none" rtlCol="0">
            <a:spAutoFit/>
          </a:bodyPr>
          <a:lstStyle/>
          <a:p>
            <a:r>
              <a:rPr lang="en-US" dirty="0"/>
              <a:t>Febrile Non-hemolytic</a:t>
            </a:r>
          </a:p>
        </p:txBody>
      </p:sp>
      <p:sp>
        <p:nvSpPr>
          <p:cNvPr id="16" name="Rectangle 15">
            <a:extLst>
              <a:ext uri="{FF2B5EF4-FFF2-40B4-BE49-F238E27FC236}">
                <a16:creationId xmlns:a16="http://schemas.microsoft.com/office/drawing/2014/main" id="{CEBB5875-93A9-3244-8807-F567F6190F16}"/>
              </a:ext>
            </a:extLst>
          </p:cNvPr>
          <p:cNvSpPr/>
          <p:nvPr/>
        </p:nvSpPr>
        <p:spPr>
          <a:xfrm>
            <a:off x="3009631" y="3321918"/>
            <a:ext cx="1268228" cy="2308324"/>
          </a:xfrm>
          <a:prstGeom prst="rect">
            <a:avLst/>
          </a:prstGeom>
        </p:spPr>
        <p:txBody>
          <a:bodyPr wrap="square">
            <a:spAutoFit/>
          </a:bodyPr>
          <a:lstStyle/>
          <a:p>
            <a:r>
              <a:rPr lang="en-US" dirty="0"/>
              <a:t>TACO – Transfusion Associated Circulatory Overload</a:t>
            </a:r>
          </a:p>
        </p:txBody>
      </p:sp>
      <p:sp>
        <p:nvSpPr>
          <p:cNvPr id="17" name="Rectangle 16">
            <a:extLst>
              <a:ext uri="{FF2B5EF4-FFF2-40B4-BE49-F238E27FC236}">
                <a16:creationId xmlns:a16="http://schemas.microsoft.com/office/drawing/2014/main" id="{4F4AC39D-CE8F-2D49-8CE6-694DFE233EEC}"/>
              </a:ext>
            </a:extLst>
          </p:cNvPr>
          <p:cNvSpPr/>
          <p:nvPr/>
        </p:nvSpPr>
        <p:spPr>
          <a:xfrm>
            <a:off x="5258106" y="3702316"/>
            <a:ext cx="875624" cy="369332"/>
          </a:xfrm>
          <a:prstGeom prst="rect">
            <a:avLst/>
          </a:prstGeom>
        </p:spPr>
        <p:txBody>
          <a:bodyPr wrap="none">
            <a:spAutoFit/>
          </a:bodyPr>
          <a:lstStyle/>
          <a:p>
            <a:r>
              <a:rPr lang="en-US" dirty="0"/>
              <a:t>Allergic</a:t>
            </a:r>
          </a:p>
        </p:txBody>
      </p:sp>
      <p:sp>
        <p:nvSpPr>
          <p:cNvPr id="18" name="Rectangle 17">
            <a:extLst>
              <a:ext uri="{FF2B5EF4-FFF2-40B4-BE49-F238E27FC236}">
                <a16:creationId xmlns:a16="http://schemas.microsoft.com/office/drawing/2014/main" id="{110D7B65-01A3-B547-8608-16CF2D6F533E}"/>
              </a:ext>
            </a:extLst>
          </p:cNvPr>
          <p:cNvSpPr/>
          <p:nvPr/>
        </p:nvSpPr>
        <p:spPr>
          <a:xfrm>
            <a:off x="6681848" y="3702316"/>
            <a:ext cx="2333502" cy="923330"/>
          </a:xfrm>
          <a:prstGeom prst="rect">
            <a:avLst/>
          </a:prstGeom>
        </p:spPr>
        <p:txBody>
          <a:bodyPr wrap="square">
            <a:spAutoFit/>
          </a:bodyPr>
          <a:lstStyle/>
          <a:p>
            <a:pPr algn="ctr"/>
            <a:r>
              <a:rPr lang="en-US" dirty="0"/>
              <a:t>TRALI – Transfusion Related Acute Lung Injury</a:t>
            </a:r>
          </a:p>
        </p:txBody>
      </p:sp>
      <p:pic>
        <p:nvPicPr>
          <p:cNvPr id="20" name="Graphic 19" descr="Thermometer">
            <a:extLst>
              <a:ext uri="{FF2B5EF4-FFF2-40B4-BE49-F238E27FC236}">
                <a16:creationId xmlns:a16="http://schemas.microsoft.com/office/drawing/2014/main" id="{EF66DAB2-2F14-2844-96C4-7957E5CAEA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0125" y="2577396"/>
            <a:ext cx="914400" cy="914400"/>
          </a:xfrm>
          <a:prstGeom prst="rect">
            <a:avLst/>
          </a:prstGeom>
        </p:spPr>
      </p:pic>
      <p:pic>
        <p:nvPicPr>
          <p:cNvPr id="22" name="Graphic 21" descr="Lungs">
            <a:extLst>
              <a:ext uri="{FF2B5EF4-FFF2-40B4-BE49-F238E27FC236}">
                <a16:creationId xmlns:a16="http://schemas.microsoft.com/office/drawing/2014/main" id="{5C447A79-2AF8-2341-A38E-EE848357731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91399" y="2680125"/>
            <a:ext cx="914400" cy="914400"/>
          </a:xfrm>
          <a:prstGeom prst="rect">
            <a:avLst/>
          </a:prstGeom>
        </p:spPr>
      </p:pic>
      <p:pic>
        <p:nvPicPr>
          <p:cNvPr id="26" name="Graphic 25" descr="IV">
            <a:extLst>
              <a:ext uri="{FF2B5EF4-FFF2-40B4-BE49-F238E27FC236}">
                <a16:creationId xmlns:a16="http://schemas.microsoft.com/office/drawing/2014/main" id="{63A82242-C7D3-BC4E-A5FE-25CE4DBF5B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0785" y="2258263"/>
            <a:ext cx="914400" cy="914400"/>
          </a:xfrm>
          <a:prstGeom prst="rect">
            <a:avLst/>
          </a:prstGeom>
        </p:spPr>
      </p:pic>
      <p:pic>
        <p:nvPicPr>
          <p:cNvPr id="28" name="Graphic 27" descr="Needle">
            <a:extLst>
              <a:ext uri="{FF2B5EF4-FFF2-40B4-BE49-F238E27FC236}">
                <a16:creationId xmlns:a16="http://schemas.microsoft.com/office/drawing/2014/main" id="{D09B9130-E205-9840-9514-47AAA292402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7246" y="2690049"/>
            <a:ext cx="914400" cy="914400"/>
          </a:xfrm>
          <a:prstGeom prst="rect">
            <a:avLst/>
          </a:prstGeom>
        </p:spPr>
      </p:pic>
      <p:sp>
        <p:nvSpPr>
          <p:cNvPr id="30" name="TextBox 29">
            <a:extLst>
              <a:ext uri="{FF2B5EF4-FFF2-40B4-BE49-F238E27FC236}">
                <a16:creationId xmlns:a16="http://schemas.microsoft.com/office/drawing/2014/main" id="{11063B19-685D-4642-8606-B7E8777D48CC}"/>
              </a:ext>
            </a:extLst>
          </p:cNvPr>
          <p:cNvSpPr txBox="1"/>
          <p:nvPr/>
        </p:nvSpPr>
        <p:spPr>
          <a:xfrm>
            <a:off x="414279" y="1668846"/>
            <a:ext cx="5281639" cy="369332"/>
          </a:xfrm>
          <a:prstGeom prst="rect">
            <a:avLst/>
          </a:prstGeom>
          <a:noFill/>
        </p:spPr>
        <p:txBody>
          <a:bodyPr wrap="none" rtlCol="0">
            <a:spAutoFit/>
          </a:bodyPr>
          <a:lstStyle/>
          <a:p>
            <a:r>
              <a:rPr lang="en-US" i="1" dirty="0"/>
              <a:t>Drag each example on the right to the category below </a:t>
            </a:r>
          </a:p>
        </p:txBody>
      </p:sp>
      <p:sp>
        <p:nvSpPr>
          <p:cNvPr id="21" name="TextBox 20">
            <a:extLst>
              <a:ext uri="{FF2B5EF4-FFF2-40B4-BE49-F238E27FC236}">
                <a16:creationId xmlns:a16="http://schemas.microsoft.com/office/drawing/2014/main" id="{86CB98AA-D1E0-5343-B33E-38EA429B2297}"/>
              </a:ext>
            </a:extLst>
          </p:cNvPr>
          <p:cNvSpPr txBox="1"/>
          <p:nvPr/>
        </p:nvSpPr>
        <p:spPr>
          <a:xfrm>
            <a:off x="2678676" y="4914279"/>
            <a:ext cx="1852550" cy="1600438"/>
          </a:xfrm>
          <a:prstGeom prst="rect">
            <a:avLst/>
          </a:prstGeom>
          <a:noFill/>
          <a:ln>
            <a:solidFill>
              <a:schemeClr val="tx1"/>
            </a:solidFill>
          </a:ln>
        </p:spPr>
        <p:txBody>
          <a:bodyPr wrap="square" rtlCol="0">
            <a:spAutoFit/>
          </a:bodyPr>
          <a:lstStyle/>
          <a:p>
            <a:r>
              <a:rPr lang="en-US" sz="1400" dirty="0"/>
              <a:t>4 </a:t>
            </a:r>
            <a:r>
              <a:rPr lang="en-US" sz="1400" dirty="0" err="1"/>
              <a:t>mo</a:t>
            </a:r>
            <a:r>
              <a:rPr lang="en-US" sz="1400" dirty="0"/>
              <a:t> old patient on TPN with congenital heart issues starts to develop shortness of breath 20 min into a transfusion of red blood cells</a:t>
            </a:r>
          </a:p>
        </p:txBody>
      </p:sp>
      <p:sp>
        <p:nvSpPr>
          <p:cNvPr id="23" name="TextBox 22">
            <a:extLst>
              <a:ext uri="{FF2B5EF4-FFF2-40B4-BE49-F238E27FC236}">
                <a16:creationId xmlns:a16="http://schemas.microsoft.com/office/drawing/2014/main" id="{4198FC3F-40C5-B447-B7A6-944E541B2423}"/>
              </a:ext>
            </a:extLst>
          </p:cNvPr>
          <p:cNvSpPr txBox="1"/>
          <p:nvPr/>
        </p:nvSpPr>
        <p:spPr>
          <a:xfrm>
            <a:off x="493445" y="4476080"/>
            <a:ext cx="1852550" cy="2031325"/>
          </a:xfrm>
          <a:prstGeom prst="rect">
            <a:avLst/>
          </a:prstGeom>
          <a:noFill/>
          <a:ln>
            <a:solidFill>
              <a:schemeClr val="tx1"/>
            </a:solidFill>
          </a:ln>
        </p:spPr>
        <p:txBody>
          <a:bodyPr wrap="square" rtlCol="0">
            <a:spAutoFit/>
          </a:bodyPr>
          <a:lstStyle/>
          <a:p>
            <a:r>
              <a:rPr lang="en-US" sz="1400" dirty="0"/>
              <a:t>15min after the completion of transfusion of a unit of platelets, a 15-year-old patient’s vital signs are: Temp 38.6C; Resp 14; Pulse 80; BP 110/65; DAT is negative</a:t>
            </a:r>
          </a:p>
        </p:txBody>
      </p:sp>
      <p:sp>
        <p:nvSpPr>
          <p:cNvPr id="24" name="TextBox 23">
            <a:extLst>
              <a:ext uri="{FF2B5EF4-FFF2-40B4-BE49-F238E27FC236}">
                <a16:creationId xmlns:a16="http://schemas.microsoft.com/office/drawing/2014/main" id="{37D05099-FF11-AA48-95ED-935428A35C3A}"/>
              </a:ext>
            </a:extLst>
          </p:cNvPr>
          <p:cNvSpPr txBox="1"/>
          <p:nvPr/>
        </p:nvSpPr>
        <p:spPr>
          <a:xfrm>
            <a:off x="4806945" y="4729432"/>
            <a:ext cx="1852550" cy="1169551"/>
          </a:xfrm>
          <a:prstGeom prst="rect">
            <a:avLst/>
          </a:prstGeom>
          <a:noFill/>
          <a:ln>
            <a:solidFill>
              <a:schemeClr val="tx1"/>
            </a:solidFill>
          </a:ln>
        </p:spPr>
        <p:txBody>
          <a:bodyPr wrap="square" rtlCol="0">
            <a:spAutoFit/>
          </a:bodyPr>
          <a:lstStyle/>
          <a:p>
            <a:r>
              <a:rPr lang="en-US" sz="1400" dirty="0"/>
              <a:t>5-year-old patient starts to develop itching and hives 15min into transfusion of a unit of plasma</a:t>
            </a:r>
          </a:p>
        </p:txBody>
      </p:sp>
      <p:sp>
        <p:nvSpPr>
          <p:cNvPr id="25" name="TextBox 24">
            <a:extLst>
              <a:ext uri="{FF2B5EF4-FFF2-40B4-BE49-F238E27FC236}">
                <a16:creationId xmlns:a16="http://schemas.microsoft.com/office/drawing/2014/main" id="{FA91F91A-DBA8-244E-8EC0-2D8F45BA1A2C}"/>
              </a:ext>
            </a:extLst>
          </p:cNvPr>
          <p:cNvSpPr txBox="1"/>
          <p:nvPr/>
        </p:nvSpPr>
        <p:spPr>
          <a:xfrm>
            <a:off x="7030048" y="4843165"/>
            <a:ext cx="1852550" cy="1569660"/>
          </a:xfrm>
          <a:prstGeom prst="rect">
            <a:avLst/>
          </a:prstGeom>
          <a:noFill/>
          <a:ln>
            <a:solidFill>
              <a:schemeClr val="tx1"/>
            </a:solidFill>
          </a:ln>
        </p:spPr>
        <p:txBody>
          <a:bodyPr wrap="square" rtlCol="0">
            <a:spAutoFit/>
          </a:bodyPr>
          <a:lstStyle/>
          <a:p>
            <a:r>
              <a:rPr lang="en-US" sz="1200" dirty="0"/>
              <a:t>8-year-old patient develops shortness of breath 1 hour into transfusion of a unit of platelets.  No noticeable improvement with diuretics, no prior volume issues</a:t>
            </a:r>
          </a:p>
        </p:txBody>
      </p:sp>
    </p:spTree>
    <p:extLst>
      <p:ext uri="{BB962C8B-B14F-4D97-AF65-F5344CB8AC3E}">
        <p14:creationId xmlns:p14="http://schemas.microsoft.com/office/powerpoint/2010/main" val="64089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CA3B4-BCE4-2A41-B8B3-9F9A11D59A0F}"/>
              </a:ext>
            </a:extLst>
          </p:cNvPr>
          <p:cNvSpPr>
            <a:spLocks noGrp="1"/>
          </p:cNvSpPr>
          <p:nvPr>
            <p:ph type="title"/>
          </p:nvPr>
        </p:nvSpPr>
        <p:spPr>
          <a:xfrm>
            <a:off x="743198" y="-157390"/>
            <a:ext cx="10515600" cy="1325563"/>
          </a:xfrm>
        </p:spPr>
        <p:txBody>
          <a:bodyPr/>
          <a:lstStyle/>
          <a:p>
            <a:r>
              <a:rPr lang="en-US" dirty="0"/>
              <a:t>Name that transfusion reaction?</a:t>
            </a:r>
          </a:p>
        </p:txBody>
      </p:sp>
      <p:sp>
        <p:nvSpPr>
          <p:cNvPr id="4" name="TextBox 3">
            <a:extLst>
              <a:ext uri="{FF2B5EF4-FFF2-40B4-BE49-F238E27FC236}">
                <a16:creationId xmlns:a16="http://schemas.microsoft.com/office/drawing/2014/main" id="{0E5E5E42-1180-0247-878C-07506811F9F0}"/>
              </a:ext>
            </a:extLst>
          </p:cNvPr>
          <p:cNvSpPr txBox="1"/>
          <p:nvPr/>
        </p:nvSpPr>
        <p:spPr>
          <a:xfrm>
            <a:off x="1047567" y="633785"/>
            <a:ext cx="10001863" cy="5909310"/>
          </a:xfrm>
          <a:prstGeom prst="rect">
            <a:avLst/>
          </a:prstGeom>
          <a:noFill/>
        </p:spPr>
        <p:txBody>
          <a:bodyPr wrap="square" rtlCol="0">
            <a:spAutoFit/>
          </a:bodyPr>
          <a:lstStyle/>
          <a:p>
            <a:endParaRPr lang="en-US" sz="1400" dirty="0"/>
          </a:p>
          <a:p>
            <a:r>
              <a:rPr lang="en-US" sz="1400" dirty="0"/>
              <a:t>What should you do first if you suspect your patient is having a transfusion reaction? </a:t>
            </a:r>
          </a:p>
          <a:p>
            <a:endParaRPr lang="en-US" sz="1400" dirty="0"/>
          </a:p>
          <a:p>
            <a:pPr marL="342900" indent="-342900">
              <a:buAutoNum type="alphaLcPeriod"/>
            </a:pPr>
            <a:r>
              <a:rPr lang="en-US" sz="1400" dirty="0"/>
              <a:t>Patient got pre-meds, so continue the transfusion </a:t>
            </a:r>
          </a:p>
          <a:p>
            <a:pPr marL="800100" lvl="1" indent="-342900">
              <a:buFont typeface="Arial" panose="020B0604020202020204" pitchFamily="34" charset="0"/>
              <a:buChar char="•"/>
            </a:pPr>
            <a:r>
              <a:rPr lang="en-US" sz="1400" dirty="0"/>
              <a:t>Even if a patient gets pre-medications, they can still have transfusion reactions.  You should always immediately stop the transfusion while you assess the patient.  The only time you can restart a transfusion is if hives and/or itching are the ONLY symptoms, and the patient has been successfully treated with an appropriate dose of antihistamine. The decision to restart the transfusion MUST be made by the provider.  In these cases you still need to fill out the transfusion reaction form and order the transfusion reaction workup in Epic to report the reaction to the blood bank, but blood samples are likely not necessary</a:t>
            </a:r>
          </a:p>
          <a:p>
            <a:pPr marL="342900" indent="-342900">
              <a:buAutoNum type="alphaLcPeriod"/>
            </a:pPr>
            <a:endParaRPr lang="en-US" sz="1400" dirty="0"/>
          </a:p>
          <a:p>
            <a:pPr marL="342900" indent="-342900">
              <a:buAutoNum type="alphaLcPeriod"/>
            </a:pPr>
            <a:r>
              <a:rPr lang="en-US" sz="1400" dirty="0"/>
              <a:t>Stop transfusion </a:t>
            </a:r>
          </a:p>
          <a:p>
            <a:pPr marL="800100" lvl="1" indent="-342900">
              <a:buFont typeface="Arial" panose="020B0604020202020204" pitchFamily="34" charset="0"/>
              <a:buChar char="•"/>
            </a:pPr>
            <a:r>
              <a:rPr lang="en-US" sz="1400" dirty="0"/>
              <a:t>Correct answer – after stopping the transfusion, perform clerical re-check making sure patient info matches the info on the blood product, keep IV line open with normal saline, call the blood bank 6-4508, fill out the transfusion reaction form, order the transfusion reaction order set in Epic, and send the blood product with tubing and transfusion reaction form to the blood bank</a:t>
            </a:r>
          </a:p>
          <a:p>
            <a:pPr lvl="1"/>
            <a:endParaRPr lang="en-US" sz="1400" dirty="0"/>
          </a:p>
          <a:p>
            <a:pPr marL="342900" indent="-342900">
              <a:buAutoNum type="alphaLcPeriod"/>
            </a:pPr>
            <a:r>
              <a:rPr lang="en-US" sz="1400" dirty="0"/>
              <a:t>Call blood bank and return the blood product with tubing </a:t>
            </a:r>
          </a:p>
          <a:p>
            <a:pPr marL="800100" lvl="1" indent="-342900">
              <a:buFont typeface="Arial" panose="020B0604020202020204" pitchFamily="34" charset="0"/>
              <a:buChar char="•"/>
            </a:pPr>
            <a:r>
              <a:rPr lang="en-US" sz="1400" dirty="0"/>
              <a:t>Explanation – this is one of the next steps in working up a transfusion reaction, but the first step should always be to immediately stop the transfusion</a:t>
            </a:r>
          </a:p>
          <a:p>
            <a:pPr marL="342900" indent="-342900">
              <a:buAutoNum type="alphaLcPeriod"/>
            </a:pPr>
            <a:endParaRPr lang="en-US" sz="1400" dirty="0"/>
          </a:p>
          <a:p>
            <a:pPr marL="342900" indent="-342900">
              <a:buAutoNum type="alphaLcPeriod"/>
            </a:pPr>
            <a:r>
              <a:rPr lang="en-US" sz="1400" dirty="0"/>
              <a:t>Fill out the transfusion reaction form and order the Transfusion Reaction order set </a:t>
            </a:r>
          </a:p>
          <a:p>
            <a:pPr marL="800100" lvl="1" indent="-342900">
              <a:buFont typeface="Arial" panose="020B0604020202020204" pitchFamily="34" charset="0"/>
              <a:buChar char="•"/>
            </a:pPr>
            <a:r>
              <a:rPr lang="en-US" sz="1400" dirty="0"/>
              <a:t>Explanation – this is one of the next steps in working up a transfusion reaction, but the first step should always be to immediately stop the transfusion</a:t>
            </a:r>
          </a:p>
          <a:p>
            <a:endParaRPr lang="en-US" sz="1400" dirty="0"/>
          </a:p>
          <a:p>
            <a:r>
              <a:rPr lang="en-US" sz="1400" b="1" dirty="0"/>
              <a:t>Review hospital policy BB.ADV.304 for additional information about transfusion reactions. </a:t>
            </a:r>
          </a:p>
        </p:txBody>
      </p:sp>
    </p:spTree>
    <p:extLst>
      <p:ext uri="{BB962C8B-B14F-4D97-AF65-F5344CB8AC3E}">
        <p14:creationId xmlns:p14="http://schemas.microsoft.com/office/powerpoint/2010/main" val="76312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4">
                                            <p:txEl>
                                              <p:pRg st="6" end="6"/>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6BD7D-5B82-BC4E-B00F-DF89150EE0A4}"/>
              </a:ext>
            </a:extLst>
          </p:cNvPr>
          <p:cNvSpPr>
            <a:spLocks noGrp="1"/>
          </p:cNvSpPr>
          <p:nvPr>
            <p:ph type="title"/>
          </p:nvPr>
        </p:nvSpPr>
        <p:spPr/>
        <p:txBody>
          <a:bodyPr/>
          <a:lstStyle/>
          <a:p>
            <a:endParaRPr lang="en-US"/>
          </a:p>
        </p:txBody>
      </p:sp>
      <p:pic>
        <p:nvPicPr>
          <p:cNvPr id="5" name="Content Placeholder 4" descr="A screenshot of a cell phone&#10;&#10;Description automatically generated">
            <a:extLst>
              <a:ext uri="{FF2B5EF4-FFF2-40B4-BE49-F238E27FC236}">
                <a16:creationId xmlns:a16="http://schemas.microsoft.com/office/drawing/2014/main" id="{05D31AE0-116A-C242-9E4D-B93CE1F0EFCC}"/>
              </a:ext>
            </a:extLst>
          </p:cNvPr>
          <p:cNvPicPr>
            <a:picLocks noGrp="1" noChangeAspect="1"/>
          </p:cNvPicPr>
          <p:nvPr>
            <p:ph idx="1"/>
          </p:nvPr>
        </p:nvPicPr>
        <p:blipFill>
          <a:blip r:embed="rId2"/>
          <a:stretch>
            <a:fillRect/>
          </a:stretch>
        </p:blipFill>
        <p:spPr>
          <a:xfrm>
            <a:off x="3627074" y="365125"/>
            <a:ext cx="4630700" cy="6058210"/>
          </a:xfrm>
        </p:spPr>
      </p:pic>
    </p:spTree>
    <p:extLst>
      <p:ext uri="{BB962C8B-B14F-4D97-AF65-F5344CB8AC3E}">
        <p14:creationId xmlns:p14="http://schemas.microsoft.com/office/powerpoint/2010/main" val="720892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A5951-A8F0-0543-87EB-237AE9761AE5}"/>
              </a:ext>
            </a:extLst>
          </p:cNvPr>
          <p:cNvSpPr>
            <a:spLocks noGrp="1"/>
          </p:cNvSpPr>
          <p:nvPr>
            <p:ph type="title"/>
          </p:nvPr>
        </p:nvSpPr>
        <p:spPr>
          <a:xfrm>
            <a:off x="488807" y="197972"/>
            <a:ext cx="11274631" cy="1325563"/>
          </a:xfrm>
        </p:spPr>
        <p:txBody>
          <a:bodyPr/>
          <a:lstStyle/>
          <a:p>
            <a:r>
              <a:rPr lang="en-US" dirty="0"/>
              <a:t>Should I pre-medicate before blood transfusion?</a:t>
            </a:r>
          </a:p>
        </p:txBody>
      </p:sp>
      <p:pic>
        <p:nvPicPr>
          <p:cNvPr id="5" name="Content Placeholder 4" descr="A screenshot of a social media post&#10;&#10;Description automatically generated">
            <a:extLst>
              <a:ext uri="{FF2B5EF4-FFF2-40B4-BE49-F238E27FC236}">
                <a16:creationId xmlns:a16="http://schemas.microsoft.com/office/drawing/2014/main" id="{7B89ACCB-332F-4C4C-9596-E4318474E2AB}"/>
              </a:ext>
            </a:extLst>
          </p:cNvPr>
          <p:cNvPicPr>
            <a:picLocks noGrp="1" noChangeAspect="1"/>
          </p:cNvPicPr>
          <p:nvPr>
            <p:ph idx="1"/>
          </p:nvPr>
        </p:nvPicPr>
        <p:blipFill>
          <a:blip r:embed="rId2"/>
          <a:stretch>
            <a:fillRect/>
          </a:stretch>
        </p:blipFill>
        <p:spPr>
          <a:xfrm>
            <a:off x="488807" y="1588119"/>
            <a:ext cx="8625563" cy="4351338"/>
          </a:xfrm>
        </p:spPr>
      </p:pic>
      <p:pic>
        <p:nvPicPr>
          <p:cNvPr id="7" name="Picture 6" descr="A screenshot of a cell phone&#10;&#10;Description automatically generated">
            <a:extLst>
              <a:ext uri="{FF2B5EF4-FFF2-40B4-BE49-F238E27FC236}">
                <a16:creationId xmlns:a16="http://schemas.microsoft.com/office/drawing/2014/main" id="{948454A1-BD8D-4046-A394-6A61ADA48361}"/>
              </a:ext>
            </a:extLst>
          </p:cNvPr>
          <p:cNvPicPr>
            <a:picLocks noChangeAspect="1"/>
          </p:cNvPicPr>
          <p:nvPr/>
        </p:nvPicPr>
        <p:blipFill>
          <a:blip r:embed="rId3"/>
          <a:stretch>
            <a:fillRect/>
          </a:stretch>
        </p:blipFill>
        <p:spPr>
          <a:xfrm>
            <a:off x="3695865" y="2220164"/>
            <a:ext cx="7336312" cy="4403831"/>
          </a:xfrm>
          <a:prstGeom prst="rect">
            <a:avLst/>
          </a:prstGeom>
        </p:spPr>
      </p:pic>
      <p:grpSp>
        <p:nvGrpSpPr>
          <p:cNvPr id="15" name="Group 14">
            <a:extLst>
              <a:ext uri="{FF2B5EF4-FFF2-40B4-BE49-F238E27FC236}">
                <a16:creationId xmlns:a16="http://schemas.microsoft.com/office/drawing/2014/main" id="{34D667F2-9553-BF43-B1B1-B03A00F67EE8}"/>
              </a:ext>
            </a:extLst>
          </p:cNvPr>
          <p:cNvGrpSpPr/>
          <p:nvPr/>
        </p:nvGrpSpPr>
        <p:grpSpPr>
          <a:xfrm>
            <a:off x="3736769" y="3763788"/>
            <a:ext cx="6986649" cy="658291"/>
            <a:chOff x="3736769" y="3763788"/>
            <a:chExt cx="6986649" cy="658291"/>
          </a:xfrm>
        </p:grpSpPr>
        <p:cxnSp>
          <p:nvCxnSpPr>
            <p:cNvPr id="9" name="Straight Connector 8">
              <a:extLst>
                <a:ext uri="{FF2B5EF4-FFF2-40B4-BE49-F238E27FC236}">
                  <a16:creationId xmlns:a16="http://schemas.microsoft.com/office/drawing/2014/main" id="{A8F90815-F0C0-4046-A24F-C01044F7B9CA}"/>
                </a:ext>
              </a:extLst>
            </p:cNvPr>
            <p:cNvCxnSpPr/>
            <p:nvPr/>
          </p:nvCxnSpPr>
          <p:spPr>
            <a:xfrm>
              <a:off x="6531429" y="3763788"/>
              <a:ext cx="396635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8227F9F-13C6-2F4B-8FC1-2A36F46D1171}"/>
                </a:ext>
              </a:extLst>
            </p:cNvPr>
            <p:cNvCxnSpPr>
              <a:cxnSpLocks/>
            </p:cNvCxnSpPr>
            <p:nvPr/>
          </p:nvCxnSpPr>
          <p:spPr>
            <a:xfrm>
              <a:off x="3833751" y="3951814"/>
              <a:ext cx="688966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28DAE94-DF8A-DC48-8CE0-6B8408D4F4E1}"/>
                </a:ext>
              </a:extLst>
            </p:cNvPr>
            <p:cNvCxnSpPr>
              <a:cxnSpLocks/>
            </p:cNvCxnSpPr>
            <p:nvPr/>
          </p:nvCxnSpPr>
          <p:spPr>
            <a:xfrm>
              <a:off x="3736769" y="4187341"/>
              <a:ext cx="688966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7CBAADF-AB77-D74E-B729-7ED7C852C3D9}"/>
                </a:ext>
              </a:extLst>
            </p:cNvPr>
            <p:cNvCxnSpPr>
              <a:cxnSpLocks/>
            </p:cNvCxnSpPr>
            <p:nvPr/>
          </p:nvCxnSpPr>
          <p:spPr>
            <a:xfrm>
              <a:off x="3736769" y="4422079"/>
              <a:ext cx="423157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187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AD8D-B2D5-AA4F-BBA9-ED4FD1699FF6}"/>
              </a:ext>
            </a:extLst>
          </p:cNvPr>
          <p:cNvSpPr>
            <a:spLocks noGrp="1"/>
          </p:cNvSpPr>
          <p:nvPr>
            <p:ph type="title"/>
          </p:nvPr>
        </p:nvSpPr>
        <p:spPr/>
        <p:txBody>
          <a:bodyPr/>
          <a:lstStyle/>
          <a:p>
            <a:r>
              <a:rPr lang="en-US" dirty="0"/>
              <a:t>Hospital Transfusion Policies</a:t>
            </a:r>
          </a:p>
        </p:txBody>
      </p:sp>
      <p:sp>
        <p:nvSpPr>
          <p:cNvPr id="3" name="Content Placeholder 2">
            <a:extLst>
              <a:ext uri="{FF2B5EF4-FFF2-40B4-BE49-F238E27FC236}">
                <a16:creationId xmlns:a16="http://schemas.microsoft.com/office/drawing/2014/main" id="{F669034C-808C-564F-95DA-11062346EFBA}"/>
              </a:ext>
            </a:extLst>
          </p:cNvPr>
          <p:cNvSpPr>
            <a:spLocks noGrp="1"/>
          </p:cNvSpPr>
          <p:nvPr>
            <p:ph idx="1"/>
          </p:nvPr>
        </p:nvSpPr>
        <p:spPr/>
        <p:txBody>
          <a:bodyPr/>
          <a:lstStyle/>
          <a:p>
            <a:endParaRPr lang="en-US" dirty="0"/>
          </a:p>
        </p:txBody>
      </p:sp>
      <p:pic>
        <p:nvPicPr>
          <p:cNvPr id="4" name="Content Placeholder 4" descr="A screenshot of a computer&#10;&#10;Description automatically generated">
            <a:extLst>
              <a:ext uri="{FF2B5EF4-FFF2-40B4-BE49-F238E27FC236}">
                <a16:creationId xmlns:a16="http://schemas.microsoft.com/office/drawing/2014/main" id="{A389C9E1-F783-4D4C-B0D8-96C727B6082A}"/>
              </a:ext>
            </a:extLst>
          </p:cNvPr>
          <p:cNvPicPr>
            <a:picLocks noChangeAspect="1"/>
          </p:cNvPicPr>
          <p:nvPr/>
        </p:nvPicPr>
        <p:blipFill>
          <a:blip r:embed="rId2"/>
          <a:stretch>
            <a:fillRect/>
          </a:stretch>
        </p:blipFill>
        <p:spPr>
          <a:xfrm>
            <a:off x="2964598" y="1560058"/>
            <a:ext cx="5775639" cy="4816139"/>
          </a:xfrm>
          <a:prstGeom prst="rect">
            <a:avLst/>
          </a:prstGeom>
        </p:spPr>
      </p:pic>
    </p:spTree>
    <p:extLst>
      <p:ext uri="{BB962C8B-B14F-4D97-AF65-F5344CB8AC3E}">
        <p14:creationId xmlns:p14="http://schemas.microsoft.com/office/powerpoint/2010/main" val="2698460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B21B1-2FC1-734E-90FF-9176B6E80C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8CD6CC-2DD8-994E-95D2-EC5FDE55CA05}"/>
              </a:ext>
            </a:extLst>
          </p:cNvPr>
          <p:cNvSpPr>
            <a:spLocks noGrp="1"/>
          </p:cNvSpPr>
          <p:nvPr>
            <p:ph idx="1"/>
          </p:nvPr>
        </p:nvSpPr>
        <p:spPr/>
        <p:txBody>
          <a:bodyPr/>
          <a:lstStyle/>
          <a:p>
            <a:endParaRPr lang="en-US"/>
          </a:p>
        </p:txBody>
      </p:sp>
      <p:pic>
        <p:nvPicPr>
          <p:cNvPr id="4" name="Content Placeholder 4" descr="A screenshot of a cell phone&#10;&#10;Description automatically generated">
            <a:extLst>
              <a:ext uri="{FF2B5EF4-FFF2-40B4-BE49-F238E27FC236}">
                <a16:creationId xmlns:a16="http://schemas.microsoft.com/office/drawing/2014/main" id="{D634C09D-C371-2443-9E4C-663DEDE330A9}"/>
              </a:ext>
            </a:extLst>
          </p:cNvPr>
          <p:cNvPicPr>
            <a:picLocks noChangeAspect="1"/>
          </p:cNvPicPr>
          <p:nvPr/>
        </p:nvPicPr>
        <p:blipFill>
          <a:blip r:embed="rId2"/>
          <a:stretch>
            <a:fillRect/>
          </a:stretch>
        </p:blipFill>
        <p:spPr>
          <a:xfrm>
            <a:off x="2706130" y="365125"/>
            <a:ext cx="6952935" cy="6171990"/>
          </a:xfrm>
          <a:prstGeom prst="rect">
            <a:avLst/>
          </a:prstGeom>
        </p:spPr>
      </p:pic>
    </p:spTree>
    <p:extLst>
      <p:ext uri="{BB962C8B-B14F-4D97-AF65-F5344CB8AC3E}">
        <p14:creationId xmlns:p14="http://schemas.microsoft.com/office/powerpoint/2010/main" val="35938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80FDE-987F-674F-8AE4-321D66DF8A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4F1B098-28D9-B348-A3B1-A7A901A3B6C7}"/>
              </a:ext>
            </a:extLst>
          </p:cNvPr>
          <p:cNvSpPr>
            <a:spLocks noGrp="1"/>
          </p:cNvSpPr>
          <p:nvPr>
            <p:ph idx="1"/>
          </p:nvPr>
        </p:nvSpPr>
        <p:spPr/>
        <p:txBody>
          <a:bodyPr/>
          <a:lstStyle/>
          <a:p>
            <a:endParaRPr lang="en-US"/>
          </a:p>
        </p:txBody>
      </p:sp>
      <p:pic>
        <p:nvPicPr>
          <p:cNvPr id="4" name="Content Placeholder 4" descr="A screenshot of a social media post&#10;&#10;Description automatically generated">
            <a:extLst>
              <a:ext uri="{FF2B5EF4-FFF2-40B4-BE49-F238E27FC236}">
                <a16:creationId xmlns:a16="http://schemas.microsoft.com/office/drawing/2014/main" id="{A3BA7759-76F3-784B-9041-3E8AEF47A8BD}"/>
              </a:ext>
            </a:extLst>
          </p:cNvPr>
          <p:cNvPicPr>
            <a:picLocks noChangeAspect="1"/>
          </p:cNvPicPr>
          <p:nvPr/>
        </p:nvPicPr>
        <p:blipFill>
          <a:blip r:embed="rId2"/>
          <a:stretch>
            <a:fillRect/>
          </a:stretch>
        </p:blipFill>
        <p:spPr>
          <a:xfrm>
            <a:off x="1657583" y="365125"/>
            <a:ext cx="8375403" cy="6053395"/>
          </a:xfrm>
          <a:prstGeom prst="rect">
            <a:avLst/>
          </a:prstGeom>
        </p:spPr>
      </p:pic>
    </p:spTree>
    <p:extLst>
      <p:ext uri="{BB962C8B-B14F-4D97-AF65-F5344CB8AC3E}">
        <p14:creationId xmlns:p14="http://schemas.microsoft.com/office/powerpoint/2010/main" val="561323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022E-A80F-D140-9300-81C6189720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302F9E8-778C-644A-8189-DA38833EA0F9}"/>
              </a:ext>
            </a:extLst>
          </p:cNvPr>
          <p:cNvSpPr>
            <a:spLocks noGrp="1"/>
          </p:cNvSpPr>
          <p:nvPr>
            <p:ph idx="1"/>
          </p:nvPr>
        </p:nvSpPr>
        <p:spPr/>
        <p:txBody>
          <a:bodyPr/>
          <a:lstStyle/>
          <a:p>
            <a:endParaRPr lang="en-US"/>
          </a:p>
        </p:txBody>
      </p:sp>
      <p:pic>
        <p:nvPicPr>
          <p:cNvPr id="4" name="Content Placeholder 4" descr="A screenshot of text&#10;&#10;Description automatically generated">
            <a:extLst>
              <a:ext uri="{FF2B5EF4-FFF2-40B4-BE49-F238E27FC236}">
                <a16:creationId xmlns:a16="http://schemas.microsoft.com/office/drawing/2014/main" id="{D7B83986-9ED3-1046-BF2A-914B8DB6AF41}"/>
              </a:ext>
            </a:extLst>
          </p:cNvPr>
          <p:cNvPicPr>
            <a:picLocks noChangeAspect="1"/>
          </p:cNvPicPr>
          <p:nvPr/>
        </p:nvPicPr>
        <p:blipFill>
          <a:blip r:embed="rId2"/>
          <a:stretch>
            <a:fillRect/>
          </a:stretch>
        </p:blipFill>
        <p:spPr>
          <a:xfrm>
            <a:off x="3367105" y="0"/>
            <a:ext cx="5457789" cy="6796876"/>
          </a:xfrm>
          <a:prstGeom prst="rect">
            <a:avLst/>
          </a:prstGeom>
        </p:spPr>
      </p:pic>
    </p:spTree>
    <p:extLst>
      <p:ext uri="{BB962C8B-B14F-4D97-AF65-F5344CB8AC3E}">
        <p14:creationId xmlns:p14="http://schemas.microsoft.com/office/powerpoint/2010/main" val="1228414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B30C1-EE3B-DC43-B407-5DF763BF825D}"/>
              </a:ext>
            </a:extLst>
          </p:cNvPr>
          <p:cNvSpPr>
            <a:spLocks noGrp="1"/>
          </p:cNvSpPr>
          <p:nvPr>
            <p:ph type="title"/>
          </p:nvPr>
        </p:nvSpPr>
        <p:spPr/>
        <p:txBody>
          <a:bodyPr/>
          <a:lstStyle/>
          <a:p>
            <a:endParaRPr lang="en-US"/>
          </a:p>
        </p:txBody>
      </p:sp>
      <p:pic>
        <p:nvPicPr>
          <p:cNvPr id="5" name="Content Placeholder 4" descr="A screenshot of a cell phone&#10;&#10;Description automatically generated">
            <a:extLst>
              <a:ext uri="{FF2B5EF4-FFF2-40B4-BE49-F238E27FC236}">
                <a16:creationId xmlns:a16="http://schemas.microsoft.com/office/drawing/2014/main" id="{EC784DB9-B6C1-4D45-9B72-C43FABD282C6}"/>
              </a:ext>
            </a:extLst>
          </p:cNvPr>
          <p:cNvPicPr>
            <a:picLocks noGrp="1" noChangeAspect="1"/>
          </p:cNvPicPr>
          <p:nvPr>
            <p:ph idx="1"/>
          </p:nvPr>
        </p:nvPicPr>
        <p:blipFill>
          <a:blip r:embed="rId2"/>
          <a:stretch>
            <a:fillRect/>
          </a:stretch>
        </p:blipFill>
        <p:spPr>
          <a:xfrm>
            <a:off x="3089803" y="25886"/>
            <a:ext cx="5596998" cy="6806227"/>
          </a:xfrm>
        </p:spPr>
      </p:pic>
    </p:spTree>
    <p:extLst>
      <p:ext uri="{BB962C8B-B14F-4D97-AF65-F5344CB8AC3E}">
        <p14:creationId xmlns:p14="http://schemas.microsoft.com/office/powerpoint/2010/main" val="3826709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E532D-C133-FA4E-865B-C1CE2E051C03}"/>
              </a:ext>
            </a:extLst>
          </p:cNvPr>
          <p:cNvSpPr>
            <a:spLocks noGrp="1"/>
          </p:cNvSpPr>
          <p:nvPr>
            <p:ph type="title"/>
          </p:nvPr>
        </p:nvSpPr>
        <p:spPr>
          <a:xfrm>
            <a:off x="639806" y="156037"/>
            <a:ext cx="10515600" cy="1325563"/>
          </a:xfrm>
        </p:spPr>
        <p:txBody>
          <a:bodyPr/>
          <a:lstStyle/>
          <a:p>
            <a:r>
              <a:rPr lang="en-US" dirty="0"/>
              <a:t>Blood ordering and administration- What should I do (or not do)? </a:t>
            </a:r>
          </a:p>
        </p:txBody>
      </p:sp>
      <p:sp>
        <p:nvSpPr>
          <p:cNvPr id="4" name="TextBox 3">
            <a:extLst>
              <a:ext uri="{FF2B5EF4-FFF2-40B4-BE49-F238E27FC236}">
                <a16:creationId xmlns:a16="http://schemas.microsoft.com/office/drawing/2014/main" id="{5C98B1FD-11B8-534A-A3E9-D5CB444F2001}"/>
              </a:ext>
            </a:extLst>
          </p:cNvPr>
          <p:cNvSpPr txBox="1"/>
          <p:nvPr/>
        </p:nvSpPr>
        <p:spPr>
          <a:xfrm>
            <a:off x="7593235" y="2149432"/>
            <a:ext cx="569387" cy="369332"/>
          </a:xfrm>
          <a:prstGeom prst="rect">
            <a:avLst/>
          </a:prstGeom>
          <a:noFill/>
        </p:spPr>
        <p:txBody>
          <a:bodyPr wrap="none" rtlCol="0">
            <a:spAutoFit/>
          </a:bodyPr>
          <a:lstStyle/>
          <a:p>
            <a:r>
              <a:rPr lang="en-US" dirty="0"/>
              <a:t>DOs</a:t>
            </a:r>
          </a:p>
        </p:txBody>
      </p:sp>
      <p:sp>
        <p:nvSpPr>
          <p:cNvPr id="5" name="TextBox 4">
            <a:extLst>
              <a:ext uri="{FF2B5EF4-FFF2-40B4-BE49-F238E27FC236}">
                <a16:creationId xmlns:a16="http://schemas.microsoft.com/office/drawing/2014/main" id="{59D8D72E-624E-A440-85A4-A95B62642B28}"/>
              </a:ext>
            </a:extLst>
          </p:cNvPr>
          <p:cNvSpPr txBox="1"/>
          <p:nvPr/>
        </p:nvSpPr>
        <p:spPr>
          <a:xfrm>
            <a:off x="10095780" y="2137557"/>
            <a:ext cx="872803" cy="369332"/>
          </a:xfrm>
          <a:prstGeom prst="rect">
            <a:avLst/>
          </a:prstGeom>
          <a:noFill/>
        </p:spPr>
        <p:txBody>
          <a:bodyPr wrap="none" rtlCol="0">
            <a:spAutoFit/>
          </a:bodyPr>
          <a:lstStyle/>
          <a:p>
            <a:r>
              <a:rPr lang="en-US" dirty="0"/>
              <a:t>DON’Ts</a:t>
            </a:r>
          </a:p>
        </p:txBody>
      </p:sp>
      <p:sp>
        <p:nvSpPr>
          <p:cNvPr id="8" name="TextBox 7">
            <a:extLst>
              <a:ext uri="{FF2B5EF4-FFF2-40B4-BE49-F238E27FC236}">
                <a16:creationId xmlns:a16="http://schemas.microsoft.com/office/drawing/2014/main" id="{295AD941-DE4D-2944-9CBF-DEDFC0DB7E0B}"/>
              </a:ext>
            </a:extLst>
          </p:cNvPr>
          <p:cNvSpPr txBox="1"/>
          <p:nvPr/>
        </p:nvSpPr>
        <p:spPr>
          <a:xfrm>
            <a:off x="595589" y="1592023"/>
            <a:ext cx="5302017" cy="369332"/>
          </a:xfrm>
          <a:prstGeom prst="rect">
            <a:avLst/>
          </a:prstGeom>
          <a:noFill/>
        </p:spPr>
        <p:txBody>
          <a:bodyPr wrap="square" rtlCol="0">
            <a:spAutoFit/>
          </a:bodyPr>
          <a:lstStyle/>
          <a:p>
            <a:r>
              <a:rPr lang="en-US" i="1" dirty="0"/>
              <a:t>Drag the items to categorize them as DOs or DON’Ts </a:t>
            </a:r>
          </a:p>
        </p:txBody>
      </p:sp>
      <p:sp>
        <p:nvSpPr>
          <p:cNvPr id="9" name="TextBox 8">
            <a:extLst>
              <a:ext uri="{FF2B5EF4-FFF2-40B4-BE49-F238E27FC236}">
                <a16:creationId xmlns:a16="http://schemas.microsoft.com/office/drawing/2014/main" id="{138F6AC2-9D27-1847-BB73-326D32196012}"/>
              </a:ext>
            </a:extLst>
          </p:cNvPr>
          <p:cNvSpPr txBox="1"/>
          <p:nvPr/>
        </p:nvSpPr>
        <p:spPr>
          <a:xfrm>
            <a:off x="595589" y="1321356"/>
            <a:ext cx="9788282" cy="369332"/>
          </a:xfrm>
          <a:prstGeom prst="rect">
            <a:avLst/>
          </a:prstGeom>
          <a:noFill/>
        </p:spPr>
        <p:txBody>
          <a:bodyPr wrap="square" rtlCol="0">
            <a:spAutoFit/>
          </a:bodyPr>
          <a:lstStyle/>
          <a:p>
            <a:r>
              <a:rPr lang="en-US" dirty="0"/>
              <a:t>Here is a list of things you should do or not do when ordering and administering blood products</a:t>
            </a:r>
          </a:p>
        </p:txBody>
      </p:sp>
      <p:sp>
        <p:nvSpPr>
          <p:cNvPr id="23" name="TextBox 22">
            <a:extLst>
              <a:ext uri="{FF2B5EF4-FFF2-40B4-BE49-F238E27FC236}">
                <a16:creationId xmlns:a16="http://schemas.microsoft.com/office/drawing/2014/main" id="{90324E06-6E06-FA48-9D11-F7F68C776561}"/>
              </a:ext>
            </a:extLst>
          </p:cNvPr>
          <p:cNvSpPr txBox="1"/>
          <p:nvPr/>
        </p:nvSpPr>
        <p:spPr>
          <a:xfrm>
            <a:off x="335681" y="2095984"/>
            <a:ext cx="2910916" cy="646331"/>
          </a:xfrm>
          <a:prstGeom prst="rect">
            <a:avLst/>
          </a:prstGeom>
          <a:noFill/>
          <a:ln>
            <a:solidFill>
              <a:schemeClr val="tx1"/>
            </a:solidFill>
          </a:ln>
        </p:spPr>
        <p:txBody>
          <a:bodyPr wrap="square" rtlCol="0">
            <a:spAutoFit/>
          </a:bodyPr>
          <a:lstStyle/>
          <a:p>
            <a:r>
              <a:rPr lang="en-US" dirty="0"/>
              <a:t>I want to transfuse 350mL of RBCs so order in mL</a:t>
            </a:r>
          </a:p>
        </p:txBody>
      </p:sp>
      <p:sp>
        <p:nvSpPr>
          <p:cNvPr id="24" name="TextBox 23">
            <a:extLst>
              <a:ext uri="{FF2B5EF4-FFF2-40B4-BE49-F238E27FC236}">
                <a16:creationId xmlns:a16="http://schemas.microsoft.com/office/drawing/2014/main" id="{B65F8B72-DAAE-C941-8383-527123345D45}"/>
              </a:ext>
            </a:extLst>
          </p:cNvPr>
          <p:cNvSpPr txBox="1"/>
          <p:nvPr/>
        </p:nvSpPr>
        <p:spPr>
          <a:xfrm>
            <a:off x="333467" y="2803922"/>
            <a:ext cx="2910916" cy="646331"/>
          </a:xfrm>
          <a:prstGeom prst="rect">
            <a:avLst/>
          </a:prstGeom>
          <a:noFill/>
          <a:ln>
            <a:solidFill>
              <a:schemeClr val="tx1"/>
            </a:solidFill>
          </a:ln>
        </p:spPr>
        <p:txBody>
          <a:bodyPr wrap="square" rtlCol="0">
            <a:spAutoFit/>
          </a:bodyPr>
          <a:lstStyle/>
          <a:p>
            <a:r>
              <a:rPr lang="en-US" dirty="0"/>
              <a:t>I want to transfuse 350mL of RBCs so order 1 unit</a:t>
            </a:r>
          </a:p>
        </p:txBody>
      </p:sp>
      <p:sp>
        <p:nvSpPr>
          <p:cNvPr id="25" name="TextBox 24">
            <a:extLst>
              <a:ext uri="{FF2B5EF4-FFF2-40B4-BE49-F238E27FC236}">
                <a16:creationId xmlns:a16="http://schemas.microsoft.com/office/drawing/2014/main" id="{80C24F44-FFEE-6040-839A-0DE346B5B371}"/>
              </a:ext>
            </a:extLst>
          </p:cNvPr>
          <p:cNvSpPr txBox="1"/>
          <p:nvPr/>
        </p:nvSpPr>
        <p:spPr>
          <a:xfrm>
            <a:off x="333467" y="4685057"/>
            <a:ext cx="2910916" cy="646331"/>
          </a:xfrm>
          <a:prstGeom prst="rect">
            <a:avLst/>
          </a:prstGeom>
          <a:noFill/>
          <a:ln>
            <a:solidFill>
              <a:schemeClr val="tx1"/>
            </a:solidFill>
          </a:ln>
        </p:spPr>
        <p:txBody>
          <a:bodyPr wrap="square" rtlCol="0">
            <a:spAutoFit/>
          </a:bodyPr>
          <a:lstStyle/>
          <a:p>
            <a:r>
              <a:rPr lang="en-US" dirty="0"/>
              <a:t>My patient weighs 10kg so I order in units </a:t>
            </a:r>
          </a:p>
        </p:txBody>
      </p:sp>
      <p:sp>
        <p:nvSpPr>
          <p:cNvPr id="26" name="TextBox 25">
            <a:extLst>
              <a:ext uri="{FF2B5EF4-FFF2-40B4-BE49-F238E27FC236}">
                <a16:creationId xmlns:a16="http://schemas.microsoft.com/office/drawing/2014/main" id="{ACF5DBD6-CD3E-E54A-B4A6-E7DD171CAAD8}"/>
              </a:ext>
            </a:extLst>
          </p:cNvPr>
          <p:cNvSpPr txBox="1"/>
          <p:nvPr/>
        </p:nvSpPr>
        <p:spPr>
          <a:xfrm>
            <a:off x="333467" y="5455659"/>
            <a:ext cx="2910916" cy="923330"/>
          </a:xfrm>
          <a:prstGeom prst="rect">
            <a:avLst/>
          </a:prstGeom>
          <a:noFill/>
          <a:ln>
            <a:solidFill>
              <a:schemeClr val="tx1"/>
            </a:solidFill>
          </a:ln>
        </p:spPr>
        <p:txBody>
          <a:bodyPr wrap="square" rtlCol="0">
            <a:spAutoFit/>
          </a:bodyPr>
          <a:lstStyle/>
          <a:p>
            <a:r>
              <a:rPr lang="en-US" dirty="0"/>
              <a:t>Consider all blood products as colloid – which results in volume expansion</a:t>
            </a:r>
          </a:p>
        </p:txBody>
      </p:sp>
      <p:sp>
        <p:nvSpPr>
          <p:cNvPr id="28" name="TextBox 27">
            <a:extLst>
              <a:ext uri="{FF2B5EF4-FFF2-40B4-BE49-F238E27FC236}">
                <a16:creationId xmlns:a16="http://schemas.microsoft.com/office/drawing/2014/main" id="{7FE50DDE-29F5-1F44-8622-AA2EF965F299}"/>
              </a:ext>
            </a:extLst>
          </p:cNvPr>
          <p:cNvSpPr txBox="1"/>
          <p:nvPr/>
        </p:nvSpPr>
        <p:spPr>
          <a:xfrm>
            <a:off x="266763" y="3605990"/>
            <a:ext cx="3044323" cy="923330"/>
          </a:xfrm>
          <a:prstGeom prst="rect">
            <a:avLst/>
          </a:prstGeom>
          <a:noFill/>
          <a:ln>
            <a:solidFill>
              <a:schemeClr val="tx1"/>
            </a:solidFill>
          </a:ln>
        </p:spPr>
        <p:txBody>
          <a:bodyPr wrap="square" rtlCol="0">
            <a:spAutoFit/>
          </a:bodyPr>
          <a:lstStyle/>
          <a:p>
            <a:r>
              <a:rPr lang="en-US" dirty="0"/>
              <a:t>Consider the usual dose of RBCs and platelets in patients &lt;20kg as 10-15mL/kg</a:t>
            </a:r>
          </a:p>
        </p:txBody>
      </p:sp>
      <p:sp>
        <p:nvSpPr>
          <p:cNvPr id="29" name="TextBox 28">
            <a:extLst>
              <a:ext uri="{FF2B5EF4-FFF2-40B4-BE49-F238E27FC236}">
                <a16:creationId xmlns:a16="http://schemas.microsoft.com/office/drawing/2014/main" id="{CDCEA77E-9C51-1E44-B8BD-02BD2FC2539C}"/>
              </a:ext>
            </a:extLst>
          </p:cNvPr>
          <p:cNvSpPr txBox="1"/>
          <p:nvPr/>
        </p:nvSpPr>
        <p:spPr>
          <a:xfrm>
            <a:off x="3805502" y="2057099"/>
            <a:ext cx="2213400" cy="923330"/>
          </a:xfrm>
          <a:prstGeom prst="rect">
            <a:avLst/>
          </a:prstGeom>
          <a:noFill/>
          <a:ln>
            <a:solidFill>
              <a:schemeClr val="tx1"/>
            </a:solidFill>
          </a:ln>
        </p:spPr>
        <p:txBody>
          <a:bodyPr wrap="square" rtlCol="0">
            <a:spAutoFit/>
          </a:bodyPr>
          <a:lstStyle/>
          <a:p>
            <a:r>
              <a:rPr lang="en-US" dirty="0"/>
              <a:t>My patient is actively bleeding but &lt;20kg, so I order in mL</a:t>
            </a:r>
          </a:p>
        </p:txBody>
      </p:sp>
      <p:sp>
        <p:nvSpPr>
          <p:cNvPr id="30" name="TextBox 29">
            <a:extLst>
              <a:ext uri="{FF2B5EF4-FFF2-40B4-BE49-F238E27FC236}">
                <a16:creationId xmlns:a16="http://schemas.microsoft.com/office/drawing/2014/main" id="{DB1B088B-3703-4F4D-8649-0B5FE874451B}"/>
              </a:ext>
            </a:extLst>
          </p:cNvPr>
          <p:cNvSpPr txBox="1"/>
          <p:nvPr/>
        </p:nvSpPr>
        <p:spPr>
          <a:xfrm>
            <a:off x="3797670" y="3076173"/>
            <a:ext cx="2351315" cy="923330"/>
          </a:xfrm>
          <a:prstGeom prst="rect">
            <a:avLst/>
          </a:prstGeom>
          <a:noFill/>
          <a:ln>
            <a:solidFill>
              <a:schemeClr val="tx1"/>
            </a:solidFill>
          </a:ln>
        </p:spPr>
        <p:txBody>
          <a:bodyPr wrap="square" rtlCol="0">
            <a:spAutoFit/>
          </a:bodyPr>
          <a:lstStyle/>
          <a:p>
            <a:r>
              <a:rPr lang="en-US" dirty="0"/>
              <a:t>I want to transfuse 215mL of platelets so I order in units</a:t>
            </a:r>
          </a:p>
        </p:txBody>
      </p:sp>
      <p:sp>
        <p:nvSpPr>
          <p:cNvPr id="31" name="TextBox 30">
            <a:extLst>
              <a:ext uri="{FF2B5EF4-FFF2-40B4-BE49-F238E27FC236}">
                <a16:creationId xmlns:a16="http://schemas.microsoft.com/office/drawing/2014/main" id="{81F8779D-97C5-034E-95EC-BDFE72BEF482}"/>
              </a:ext>
            </a:extLst>
          </p:cNvPr>
          <p:cNvSpPr txBox="1"/>
          <p:nvPr/>
        </p:nvSpPr>
        <p:spPr>
          <a:xfrm>
            <a:off x="3766897" y="4041235"/>
            <a:ext cx="2412861" cy="646331"/>
          </a:xfrm>
          <a:prstGeom prst="rect">
            <a:avLst/>
          </a:prstGeom>
          <a:noFill/>
          <a:ln>
            <a:solidFill>
              <a:schemeClr val="tx1"/>
            </a:solidFill>
          </a:ln>
        </p:spPr>
        <p:txBody>
          <a:bodyPr wrap="square" rtlCol="0">
            <a:spAutoFit/>
          </a:bodyPr>
          <a:lstStyle/>
          <a:p>
            <a:r>
              <a:rPr lang="en-US" dirty="0"/>
              <a:t>I should order platelets to be given via gravity</a:t>
            </a:r>
          </a:p>
        </p:txBody>
      </p:sp>
      <p:sp>
        <p:nvSpPr>
          <p:cNvPr id="32" name="TextBox 31">
            <a:extLst>
              <a:ext uri="{FF2B5EF4-FFF2-40B4-BE49-F238E27FC236}">
                <a16:creationId xmlns:a16="http://schemas.microsoft.com/office/drawing/2014/main" id="{55CA9C95-C016-2344-9B1C-322A1B893C85}"/>
              </a:ext>
            </a:extLst>
          </p:cNvPr>
          <p:cNvSpPr txBox="1"/>
          <p:nvPr/>
        </p:nvSpPr>
        <p:spPr>
          <a:xfrm>
            <a:off x="3780517" y="4872722"/>
            <a:ext cx="2329103" cy="1477328"/>
          </a:xfrm>
          <a:prstGeom prst="rect">
            <a:avLst/>
          </a:prstGeom>
          <a:noFill/>
          <a:ln>
            <a:solidFill>
              <a:schemeClr val="tx1"/>
            </a:solidFill>
          </a:ln>
        </p:spPr>
        <p:txBody>
          <a:bodyPr wrap="square" rtlCol="0">
            <a:spAutoFit/>
          </a:bodyPr>
          <a:lstStyle/>
          <a:p>
            <a:r>
              <a:rPr lang="en-US" dirty="0"/>
              <a:t>My patient has TPN that needs given at same time as blood, so keep infusing at its same rate</a:t>
            </a:r>
          </a:p>
        </p:txBody>
      </p:sp>
      <p:cxnSp>
        <p:nvCxnSpPr>
          <p:cNvPr id="10" name="Straight Connector 9">
            <a:extLst>
              <a:ext uri="{FF2B5EF4-FFF2-40B4-BE49-F238E27FC236}">
                <a16:creationId xmlns:a16="http://schemas.microsoft.com/office/drawing/2014/main" id="{68ECF2A4-EB62-AC4A-91F7-A0F660C1FE3E}"/>
              </a:ext>
            </a:extLst>
          </p:cNvPr>
          <p:cNvCxnSpPr/>
          <p:nvPr/>
        </p:nvCxnSpPr>
        <p:spPr>
          <a:xfrm>
            <a:off x="9155723" y="2095984"/>
            <a:ext cx="0" cy="4398601"/>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9F48B1D-C4B7-7441-ADB7-596285FE99CF}"/>
              </a:ext>
            </a:extLst>
          </p:cNvPr>
          <p:cNvSpPr txBox="1"/>
          <p:nvPr/>
        </p:nvSpPr>
        <p:spPr>
          <a:xfrm>
            <a:off x="9425488" y="2518764"/>
            <a:ext cx="2213386" cy="523220"/>
          </a:xfrm>
          <a:prstGeom prst="rect">
            <a:avLst/>
          </a:prstGeom>
          <a:noFill/>
          <a:ln>
            <a:solidFill>
              <a:schemeClr val="tx1"/>
            </a:solidFill>
          </a:ln>
        </p:spPr>
        <p:txBody>
          <a:bodyPr wrap="square" rtlCol="0">
            <a:spAutoFit/>
          </a:bodyPr>
          <a:lstStyle/>
          <a:p>
            <a:r>
              <a:rPr lang="en-US" sz="1400" dirty="0"/>
              <a:t>I want to transfuse 350mL of RBCs so order in mL</a:t>
            </a:r>
          </a:p>
        </p:txBody>
      </p:sp>
      <p:sp>
        <p:nvSpPr>
          <p:cNvPr id="21" name="TextBox 20">
            <a:extLst>
              <a:ext uri="{FF2B5EF4-FFF2-40B4-BE49-F238E27FC236}">
                <a16:creationId xmlns:a16="http://schemas.microsoft.com/office/drawing/2014/main" id="{7A345DAA-079D-5047-84E5-0779447F2CDE}"/>
              </a:ext>
            </a:extLst>
          </p:cNvPr>
          <p:cNvSpPr txBox="1"/>
          <p:nvPr/>
        </p:nvSpPr>
        <p:spPr>
          <a:xfrm>
            <a:off x="6781482" y="2552953"/>
            <a:ext cx="2213385" cy="523220"/>
          </a:xfrm>
          <a:prstGeom prst="rect">
            <a:avLst/>
          </a:prstGeom>
          <a:noFill/>
          <a:ln>
            <a:solidFill>
              <a:schemeClr val="tx1"/>
            </a:solidFill>
          </a:ln>
        </p:spPr>
        <p:txBody>
          <a:bodyPr wrap="square" rtlCol="0">
            <a:spAutoFit/>
          </a:bodyPr>
          <a:lstStyle/>
          <a:p>
            <a:r>
              <a:rPr lang="en-US" sz="1400" dirty="0"/>
              <a:t>I want to transfuse 350mL of RBCs so order 1 unit</a:t>
            </a:r>
          </a:p>
        </p:txBody>
      </p:sp>
      <p:sp>
        <p:nvSpPr>
          <p:cNvPr id="22" name="TextBox 21">
            <a:extLst>
              <a:ext uri="{FF2B5EF4-FFF2-40B4-BE49-F238E27FC236}">
                <a16:creationId xmlns:a16="http://schemas.microsoft.com/office/drawing/2014/main" id="{2D1D4A24-D35A-8C4E-830F-00261A999755}"/>
              </a:ext>
            </a:extLst>
          </p:cNvPr>
          <p:cNvSpPr txBox="1"/>
          <p:nvPr/>
        </p:nvSpPr>
        <p:spPr>
          <a:xfrm>
            <a:off x="6702270" y="3195048"/>
            <a:ext cx="2351316" cy="738664"/>
          </a:xfrm>
          <a:prstGeom prst="rect">
            <a:avLst/>
          </a:prstGeom>
          <a:noFill/>
          <a:ln>
            <a:solidFill>
              <a:schemeClr val="tx1"/>
            </a:solidFill>
          </a:ln>
        </p:spPr>
        <p:txBody>
          <a:bodyPr wrap="square" rtlCol="0">
            <a:spAutoFit/>
          </a:bodyPr>
          <a:lstStyle/>
          <a:p>
            <a:r>
              <a:rPr lang="en-US" sz="1400" dirty="0"/>
              <a:t>Consider the usual dose of RBCs and platelets in patients &lt;20kg as 10-15mL/kg</a:t>
            </a:r>
          </a:p>
        </p:txBody>
      </p:sp>
      <p:sp>
        <p:nvSpPr>
          <p:cNvPr id="27" name="TextBox 26">
            <a:extLst>
              <a:ext uri="{FF2B5EF4-FFF2-40B4-BE49-F238E27FC236}">
                <a16:creationId xmlns:a16="http://schemas.microsoft.com/office/drawing/2014/main" id="{6469D8DC-7A5E-E643-8E5D-10B5BA7E8035}"/>
              </a:ext>
            </a:extLst>
          </p:cNvPr>
          <p:cNvSpPr txBox="1"/>
          <p:nvPr/>
        </p:nvSpPr>
        <p:spPr>
          <a:xfrm>
            <a:off x="9425488" y="3150497"/>
            <a:ext cx="2257241" cy="523220"/>
          </a:xfrm>
          <a:prstGeom prst="rect">
            <a:avLst/>
          </a:prstGeom>
          <a:noFill/>
          <a:ln>
            <a:solidFill>
              <a:schemeClr val="tx1"/>
            </a:solidFill>
          </a:ln>
        </p:spPr>
        <p:txBody>
          <a:bodyPr wrap="square" rtlCol="0">
            <a:spAutoFit/>
          </a:bodyPr>
          <a:lstStyle/>
          <a:p>
            <a:r>
              <a:rPr lang="en-US" sz="1400" dirty="0"/>
              <a:t>My patient weighs 10kg so I order in units </a:t>
            </a:r>
          </a:p>
        </p:txBody>
      </p:sp>
      <p:sp>
        <p:nvSpPr>
          <p:cNvPr id="33" name="TextBox 32">
            <a:extLst>
              <a:ext uri="{FF2B5EF4-FFF2-40B4-BE49-F238E27FC236}">
                <a16:creationId xmlns:a16="http://schemas.microsoft.com/office/drawing/2014/main" id="{BAB648BB-256E-1447-B3D7-0EDA01FFC1E1}"/>
              </a:ext>
            </a:extLst>
          </p:cNvPr>
          <p:cNvSpPr txBox="1"/>
          <p:nvPr/>
        </p:nvSpPr>
        <p:spPr>
          <a:xfrm>
            <a:off x="6751882" y="4030625"/>
            <a:ext cx="2264325" cy="738664"/>
          </a:xfrm>
          <a:prstGeom prst="rect">
            <a:avLst/>
          </a:prstGeom>
          <a:noFill/>
          <a:ln>
            <a:solidFill>
              <a:schemeClr val="tx1"/>
            </a:solidFill>
          </a:ln>
        </p:spPr>
        <p:txBody>
          <a:bodyPr wrap="square" rtlCol="0">
            <a:spAutoFit/>
          </a:bodyPr>
          <a:lstStyle/>
          <a:p>
            <a:r>
              <a:rPr lang="en-US" sz="1400" dirty="0"/>
              <a:t>Consider all blood products as colloid – which results in volume expansion</a:t>
            </a:r>
          </a:p>
        </p:txBody>
      </p:sp>
      <p:sp>
        <p:nvSpPr>
          <p:cNvPr id="34" name="TextBox 33">
            <a:extLst>
              <a:ext uri="{FF2B5EF4-FFF2-40B4-BE49-F238E27FC236}">
                <a16:creationId xmlns:a16="http://schemas.microsoft.com/office/drawing/2014/main" id="{42E90E87-1ACD-1244-B4D6-5B67D85D4354}"/>
              </a:ext>
            </a:extLst>
          </p:cNvPr>
          <p:cNvSpPr txBox="1"/>
          <p:nvPr/>
        </p:nvSpPr>
        <p:spPr>
          <a:xfrm>
            <a:off x="9365726" y="3798590"/>
            <a:ext cx="2524289" cy="523220"/>
          </a:xfrm>
          <a:prstGeom prst="rect">
            <a:avLst/>
          </a:prstGeom>
          <a:noFill/>
          <a:ln>
            <a:solidFill>
              <a:schemeClr val="tx1"/>
            </a:solidFill>
          </a:ln>
        </p:spPr>
        <p:txBody>
          <a:bodyPr wrap="square" rtlCol="0">
            <a:spAutoFit/>
          </a:bodyPr>
          <a:lstStyle/>
          <a:p>
            <a:r>
              <a:rPr lang="en-US" sz="1400" dirty="0"/>
              <a:t>My patient is actively bleeding but &lt;20kg, so I order in mL</a:t>
            </a:r>
          </a:p>
        </p:txBody>
      </p:sp>
      <p:sp>
        <p:nvSpPr>
          <p:cNvPr id="35" name="TextBox 34">
            <a:extLst>
              <a:ext uri="{FF2B5EF4-FFF2-40B4-BE49-F238E27FC236}">
                <a16:creationId xmlns:a16="http://schemas.microsoft.com/office/drawing/2014/main" id="{A889B6AF-EC7A-AE48-AF4A-C62073A4F885}"/>
              </a:ext>
            </a:extLst>
          </p:cNvPr>
          <p:cNvSpPr txBox="1"/>
          <p:nvPr/>
        </p:nvSpPr>
        <p:spPr>
          <a:xfrm>
            <a:off x="6664892" y="4843924"/>
            <a:ext cx="2351315" cy="523220"/>
          </a:xfrm>
          <a:prstGeom prst="rect">
            <a:avLst/>
          </a:prstGeom>
          <a:noFill/>
          <a:ln>
            <a:solidFill>
              <a:schemeClr val="tx1"/>
            </a:solidFill>
          </a:ln>
        </p:spPr>
        <p:txBody>
          <a:bodyPr wrap="square" rtlCol="0">
            <a:spAutoFit/>
          </a:bodyPr>
          <a:lstStyle/>
          <a:p>
            <a:r>
              <a:rPr lang="en-US" sz="1400" dirty="0"/>
              <a:t>I want to transfuse 215mL of platelets so I order in units</a:t>
            </a:r>
          </a:p>
        </p:txBody>
      </p:sp>
      <p:sp>
        <p:nvSpPr>
          <p:cNvPr id="36" name="TextBox 35">
            <a:extLst>
              <a:ext uri="{FF2B5EF4-FFF2-40B4-BE49-F238E27FC236}">
                <a16:creationId xmlns:a16="http://schemas.microsoft.com/office/drawing/2014/main" id="{CFAFF8D3-4129-D74E-B494-EFE9EC35AD20}"/>
              </a:ext>
            </a:extLst>
          </p:cNvPr>
          <p:cNvSpPr txBox="1"/>
          <p:nvPr/>
        </p:nvSpPr>
        <p:spPr>
          <a:xfrm>
            <a:off x="9421439" y="4407436"/>
            <a:ext cx="2412861" cy="523220"/>
          </a:xfrm>
          <a:prstGeom prst="rect">
            <a:avLst/>
          </a:prstGeom>
          <a:noFill/>
          <a:ln>
            <a:solidFill>
              <a:schemeClr val="tx1"/>
            </a:solidFill>
          </a:ln>
        </p:spPr>
        <p:txBody>
          <a:bodyPr wrap="square" rtlCol="0">
            <a:spAutoFit/>
          </a:bodyPr>
          <a:lstStyle/>
          <a:p>
            <a:r>
              <a:rPr lang="en-US" sz="1400" dirty="0"/>
              <a:t>I should order platelets to be given via gravity</a:t>
            </a:r>
          </a:p>
        </p:txBody>
      </p:sp>
      <p:sp>
        <p:nvSpPr>
          <p:cNvPr id="37" name="TextBox 36">
            <a:extLst>
              <a:ext uri="{FF2B5EF4-FFF2-40B4-BE49-F238E27FC236}">
                <a16:creationId xmlns:a16="http://schemas.microsoft.com/office/drawing/2014/main" id="{36C9508B-3E6C-5F42-A0DB-F66C06B3FD76}"/>
              </a:ext>
            </a:extLst>
          </p:cNvPr>
          <p:cNvSpPr txBox="1"/>
          <p:nvPr/>
        </p:nvSpPr>
        <p:spPr>
          <a:xfrm>
            <a:off x="9389556" y="5059590"/>
            <a:ext cx="2329103" cy="954107"/>
          </a:xfrm>
          <a:prstGeom prst="rect">
            <a:avLst/>
          </a:prstGeom>
          <a:noFill/>
          <a:ln>
            <a:solidFill>
              <a:schemeClr val="tx1"/>
            </a:solidFill>
          </a:ln>
        </p:spPr>
        <p:txBody>
          <a:bodyPr wrap="square" rtlCol="0">
            <a:spAutoFit/>
          </a:bodyPr>
          <a:lstStyle/>
          <a:p>
            <a:r>
              <a:rPr lang="en-US" sz="1400" dirty="0"/>
              <a:t>My patient has TPN that needs given at same time as blood, so keep infusing at its same rate</a:t>
            </a:r>
          </a:p>
        </p:txBody>
      </p:sp>
    </p:spTree>
    <p:extLst>
      <p:ext uri="{BB962C8B-B14F-4D97-AF65-F5344CB8AC3E}">
        <p14:creationId xmlns:p14="http://schemas.microsoft.com/office/powerpoint/2010/main" val="135654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7" grpId="0" animBg="1"/>
      <p:bldP spid="33" grpId="0" animBg="1"/>
      <p:bldP spid="34" grpId="0" animBg="1"/>
      <p:bldP spid="35" grpId="0" animBg="1"/>
      <p:bldP spid="36"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35D03-CA1C-FD48-BAC3-D4475A80446B}"/>
              </a:ext>
            </a:extLst>
          </p:cNvPr>
          <p:cNvSpPr>
            <a:spLocks noGrp="1"/>
          </p:cNvSpPr>
          <p:nvPr>
            <p:ph type="title"/>
          </p:nvPr>
        </p:nvSpPr>
        <p:spPr/>
        <p:txBody>
          <a:bodyPr/>
          <a:lstStyle/>
          <a:p>
            <a:endParaRPr lang="en-US" dirty="0"/>
          </a:p>
        </p:txBody>
      </p:sp>
      <p:pic>
        <p:nvPicPr>
          <p:cNvPr id="5" name="Content Placeholder 4" descr="A screenshot of a cell phone&#10;&#10;Description automatically generated">
            <a:extLst>
              <a:ext uri="{FF2B5EF4-FFF2-40B4-BE49-F238E27FC236}">
                <a16:creationId xmlns:a16="http://schemas.microsoft.com/office/drawing/2014/main" id="{C0AFB694-0E75-8046-B847-17D7FAFE39DC}"/>
              </a:ext>
            </a:extLst>
          </p:cNvPr>
          <p:cNvPicPr>
            <a:picLocks noGrp="1" noChangeAspect="1"/>
          </p:cNvPicPr>
          <p:nvPr>
            <p:ph idx="1"/>
          </p:nvPr>
        </p:nvPicPr>
        <p:blipFill>
          <a:blip r:embed="rId2"/>
          <a:stretch>
            <a:fillRect/>
          </a:stretch>
        </p:blipFill>
        <p:spPr>
          <a:xfrm>
            <a:off x="506919" y="365124"/>
            <a:ext cx="5209286" cy="2698709"/>
          </a:xfrm>
        </p:spPr>
      </p:pic>
      <p:pic>
        <p:nvPicPr>
          <p:cNvPr id="7" name="Picture 6" descr="A screenshot of a social media post&#10;&#10;Description automatically generated">
            <a:extLst>
              <a:ext uri="{FF2B5EF4-FFF2-40B4-BE49-F238E27FC236}">
                <a16:creationId xmlns:a16="http://schemas.microsoft.com/office/drawing/2014/main" id="{9838B369-833A-EA4B-881A-C47FEBB7417A}"/>
              </a:ext>
            </a:extLst>
          </p:cNvPr>
          <p:cNvPicPr>
            <a:picLocks noChangeAspect="1"/>
          </p:cNvPicPr>
          <p:nvPr/>
        </p:nvPicPr>
        <p:blipFill>
          <a:blip r:embed="rId3"/>
          <a:stretch>
            <a:fillRect/>
          </a:stretch>
        </p:blipFill>
        <p:spPr>
          <a:xfrm>
            <a:off x="5353437" y="2541319"/>
            <a:ext cx="6000363" cy="3761518"/>
          </a:xfrm>
          <a:prstGeom prst="rect">
            <a:avLst/>
          </a:prstGeom>
        </p:spPr>
      </p:pic>
      <p:sp>
        <p:nvSpPr>
          <p:cNvPr id="3" name="Rectangle 2">
            <a:extLst>
              <a:ext uri="{FF2B5EF4-FFF2-40B4-BE49-F238E27FC236}">
                <a16:creationId xmlns:a16="http://schemas.microsoft.com/office/drawing/2014/main" id="{C82EBCD2-0361-8145-8B90-4C102ECC6657}"/>
              </a:ext>
            </a:extLst>
          </p:cNvPr>
          <p:cNvSpPr/>
          <p:nvPr/>
        </p:nvSpPr>
        <p:spPr>
          <a:xfrm>
            <a:off x="284794" y="3550722"/>
            <a:ext cx="4973640" cy="2554545"/>
          </a:xfrm>
          <a:prstGeom prst="rect">
            <a:avLst/>
          </a:prstGeom>
        </p:spPr>
        <p:txBody>
          <a:bodyPr wrap="square">
            <a:spAutoFit/>
          </a:bodyPr>
          <a:lstStyle/>
          <a:p>
            <a:pPr marL="285750" indent="-285750" fontAlgn="base">
              <a:buFont typeface="Arial" panose="020B0604020202020204" pitchFamily="34" charset="0"/>
              <a:buChar char="•"/>
            </a:pPr>
            <a:r>
              <a:rPr lang="en-US" sz="1600" dirty="0"/>
              <a:t>Exceptions include when the product is ordered in cases of active bleeding, preparation for product to be given during a surgery or procedure, or preparation for a certain kind of circuit priming. You should note these indications in the blood prepare order.</a:t>
            </a:r>
          </a:p>
          <a:p>
            <a:pPr marL="285750" indent="-285750" fontAlgn="base">
              <a:buFont typeface="Arial" panose="020B0604020202020204" pitchFamily="34" charset="0"/>
              <a:buChar char="•"/>
            </a:pPr>
            <a:r>
              <a:rPr lang="en-US" sz="1600" dirty="0"/>
              <a:t>Cryoprecipitate also is an exception, as it only comes in units (average unit volume ~15mL). </a:t>
            </a:r>
          </a:p>
          <a:p>
            <a:pPr marL="285750" indent="-285750" fontAlgn="base">
              <a:buFont typeface="Arial" panose="020B0604020202020204" pitchFamily="34" charset="0"/>
              <a:buChar char="•"/>
            </a:pPr>
            <a:r>
              <a:rPr lang="en-US" sz="1600" dirty="0"/>
              <a:t>If the patient's ordered volume is &gt;20mL/kg, nursing will be reaching out to the primary provider for confirmation.</a:t>
            </a:r>
          </a:p>
        </p:txBody>
      </p:sp>
      <p:sp>
        <p:nvSpPr>
          <p:cNvPr id="4" name="Rectangle 3">
            <a:extLst>
              <a:ext uri="{FF2B5EF4-FFF2-40B4-BE49-F238E27FC236}">
                <a16:creationId xmlns:a16="http://schemas.microsoft.com/office/drawing/2014/main" id="{132441C6-61C3-E54A-93B8-8182616D7668}"/>
              </a:ext>
            </a:extLst>
          </p:cNvPr>
          <p:cNvSpPr/>
          <p:nvPr/>
        </p:nvSpPr>
        <p:spPr>
          <a:xfrm>
            <a:off x="6096000" y="365124"/>
            <a:ext cx="6096000" cy="2031325"/>
          </a:xfrm>
          <a:prstGeom prst="rect">
            <a:avLst/>
          </a:prstGeom>
        </p:spPr>
        <p:txBody>
          <a:bodyPr>
            <a:spAutoFit/>
          </a:bodyPr>
          <a:lstStyle/>
          <a:p>
            <a:pPr marL="285750" indent="-285750" fontAlgn="base">
              <a:buFont typeface="Arial" panose="020B0604020202020204" pitchFamily="34" charset="0"/>
              <a:buChar char="•"/>
            </a:pPr>
            <a:r>
              <a:rPr lang="en-US" dirty="0"/>
              <a:t>Most routine transfusions in patients &lt;20kg are ordered in mL and not units.  </a:t>
            </a:r>
          </a:p>
          <a:p>
            <a:pPr marL="285750" indent="-285750" fontAlgn="base">
              <a:buFont typeface="Arial" panose="020B0604020202020204" pitchFamily="34" charset="0"/>
              <a:buChar char="•"/>
            </a:pPr>
            <a:r>
              <a:rPr lang="en-US" dirty="0"/>
              <a:t>The order set is programmed to take the patient’s weight into account to help decrease ordering errors (see screenshots next slide)  This is to help prevent transfusion associated circulatory overload.  </a:t>
            </a:r>
          </a:p>
          <a:p>
            <a:pPr marL="285750" indent="-285750" fontAlgn="base">
              <a:buFont typeface="Arial" panose="020B0604020202020204" pitchFamily="34" charset="0"/>
              <a:buChar char="•"/>
            </a:pPr>
            <a:r>
              <a:rPr lang="en-US" dirty="0"/>
              <a:t>The usual dose is 10-15mL/kg. </a:t>
            </a:r>
          </a:p>
        </p:txBody>
      </p:sp>
    </p:spTree>
    <p:extLst>
      <p:ext uri="{BB962C8B-B14F-4D97-AF65-F5344CB8AC3E}">
        <p14:creationId xmlns:p14="http://schemas.microsoft.com/office/powerpoint/2010/main" val="195259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DB1C-FA8D-6A4C-9B44-551E226251F8}"/>
              </a:ext>
            </a:extLst>
          </p:cNvPr>
          <p:cNvSpPr>
            <a:spLocks noGrp="1"/>
          </p:cNvSpPr>
          <p:nvPr>
            <p:ph type="title"/>
          </p:nvPr>
        </p:nvSpPr>
        <p:spPr>
          <a:xfrm>
            <a:off x="838200" y="217870"/>
            <a:ext cx="10515600" cy="1325563"/>
          </a:xfrm>
        </p:spPr>
        <p:txBody>
          <a:bodyPr/>
          <a:lstStyle/>
          <a:p>
            <a:r>
              <a:rPr lang="en-US" dirty="0"/>
              <a:t>What rate should I use for transfusing?</a:t>
            </a:r>
          </a:p>
        </p:txBody>
      </p:sp>
      <p:pic>
        <p:nvPicPr>
          <p:cNvPr id="5" name="Content Placeholder 4" descr="A close up of text on a white background&#10;&#10;Description automatically generated">
            <a:extLst>
              <a:ext uri="{FF2B5EF4-FFF2-40B4-BE49-F238E27FC236}">
                <a16:creationId xmlns:a16="http://schemas.microsoft.com/office/drawing/2014/main" id="{89740F11-5931-4E46-9385-66357CCFDD2C}"/>
              </a:ext>
            </a:extLst>
          </p:cNvPr>
          <p:cNvPicPr>
            <a:picLocks noGrp="1" noChangeAspect="1"/>
          </p:cNvPicPr>
          <p:nvPr>
            <p:ph idx="1"/>
          </p:nvPr>
        </p:nvPicPr>
        <p:blipFill>
          <a:blip r:embed="rId3"/>
          <a:stretch>
            <a:fillRect/>
          </a:stretch>
        </p:blipFill>
        <p:spPr>
          <a:xfrm>
            <a:off x="1686295" y="1221343"/>
            <a:ext cx="8609611" cy="5355530"/>
          </a:xfrm>
        </p:spPr>
      </p:pic>
    </p:spTree>
    <p:extLst>
      <p:ext uri="{BB962C8B-B14F-4D97-AF65-F5344CB8AC3E}">
        <p14:creationId xmlns:p14="http://schemas.microsoft.com/office/powerpoint/2010/main" val="2510906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6F9C7-7241-7C49-B991-B2C41FD5FF19}"/>
              </a:ext>
            </a:extLst>
          </p:cNvPr>
          <p:cNvSpPr>
            <a:spLocks noGrp="1"/>
          </p:cNvSpPr>
          <p:nvPr>
            <p:ph type="title"/>
          </p:nvPr>
        </p:nvSpPr>
        <p:spPr/>
        <p:txBody>
          <a:bodyPr/>
          <a:lstStyle/>
          <a:p>
            <a:r>
              <a:rPr lang="en-US" dirty="0"/>
              <a:t>What’s this pop up?</a:t>
            </a:r>
          </a:p>
        </p:txBody>
      </p:sp>
      <p:sp>
        <p:nvSpPr>
          <p:cNvPr id="4" name="TextBox 3">
            <a:extLst>
              <a:ext uri="{FF2B5EF4-FFF2-40B4-BE49-F238E27FC236}">
                <a16:creationId xmlns:a16="http://schemas.microsoft.com/office/drawing/2014/main" id="{6B095C3E-5907-994E-BA3C-2305D376902A}"/>
              </a:ext>
            </a:extLst>
          </p:cNvPr>
          <p:cNvSpPr txBox="1"/>
          <p:nvPr/>
        </p:nvSpPr>
        <p:spPr>
          <a:xfrm>
            <a:off x="838200" y="1367522"/>
            <a:ext cx="8551513" cy="646331"/>
          </a:xfrm>
          <a:prstGeom prst="rect">
            <a:avLst/>
          </a:prstGeom>
          <a:noFill/>
        </p:spPr>
        <p:txBody>
          <a:bodyPr wrap="square" rtlCol="0">
            <a:spAutoFit/>
          </a:bodyPr>
          <a:lstStyle/>
          <a:p>
            <a:r>
              <a:rPr lang="en-US" dirty="0"/>
              <a:t>During ordering of a unit of RBCs for your non-emergent inpatient you see the following pop up…you should do the following things… </a:t>
            </a:r>
          </a:p>
        </p:txBody>
      </p:sp>
      <p:pic>
        <p:nvPicPr>
          <p:cNvPr id="5" name="Picture 4">
            <a:extLst>
              <a:ext uri="{FF2B5EF4-FFF2-40B4-BE49-F238E27FC236}">
                <a16:creationId xmlns:a16="http://schemas.microsoft.com/office/drawing/2014/main" id="{3A8628F7-6C5A-234B-9637-09128E8FB620}"/>
              </a:ext>
            </a:extLst>
          </p:cNvPr>
          <p:cNvPicPr>
            <a:picLocks noChangeAspect="1"/>
          </p:cNvPicPr>
          <p:nvPr/>
        </p:nvPicPr>
        <p:blipFill rotWithShape="1">
          <a:blip r:embed="rId3"/>
          <a:srcRect t="29019"/>
          <a:stretch/>
        </p:blipFill>
        <p:spPr>
          <a:xfrm>
            <a:off x="838200" y="2222981"/>
            <a:ext cx="6844701" cy="3366504"/>
          </a:xfrm>
          <a:prstGeom prst="rect">
            <a:avLst/>
          </a:prstGeom>
        </p:spPr>
      </p:pic>
      <p:sp>
        <p:nvSpPr>
          <p:cNvPr id="6" name="TextBox 5">
            <a:extLst>
              <a:ext uri="{FF2B5EF4-FFF2-40B4-BE49-F238E27FC236}">
                <a16:creationId xmlns:a16="http://schemas.microsoft.com/office/drawing/2014/main" id="{905C5847-B435-EE43-A975-2E526CFEF8DC}"/>
              </a:ext>
            </a:extLst>
          </p:cNvPr>
          <p:cNvSpPr txBox="1"/>
          <p:nvPr/>
        </p:nvSpPr>
        <p:spPr>
          <a:xfrm>
            <a:off x="8139150" y="2416086"/>
            <a:ext cx="3886886" cy="369332"/>
          </a:xfrm>
          <a:prstGeom prst="rect">
            <a:avLst/>
          </a:prstGeom>
          <a:noFill/>
        </p:spPr>
        <p:txBody>
          <a:bodyPr wrap="square" rtlCol="0">
            <a:spAutoFit/>
          </a:bodyPr>
          <a:lstStyle/>
          <a:p>
            <a:r>
              <a:rPr lang="en-US" dirty="0"/>
              <a:t>Select all that apply</a:t>
            </a:r>
          </a:p>
        </p:txBody>
      </p:sp>
      <p:sp>
        <p:nvSpPr>
          <p:cNvPr id="8" name="TextBox 7">
            <a:extLst>
              <a:ext uri="{FF2B5EF4-FFF2-40B4-BE49-F238E27FC236}">
                <a16:creationId xmlns:a16="http://schemas.microsoft.com/office/drawing/2014/main" id="{F85240A3-2F20-EF4D-AEA5-B1AD06E7CC48}"/>
              </a:ext>
            </a:extLst>
          </p:cNvPr>
          <p:cNvSpPr txBox="1"/>
          <p:nvPr/>
        </p:nvSpPr>
        <p:spPr>
          <a:xfrm>
            <a:off x="8024066" y="2838203"/>
            <a:ext cx="3886886" cy="3970318"/>
          </a:xfrm>
          <a:prstGeom prst="rect">
            <a:avLst/>
          </a:prstGeom>
          <a:noFill/>
        </p:spPr>
        <p:txBody>
          <a:bodyPr wrap="square" rtlCol="0">
            <a:spAutoFit/>
          </a:bodyPr>
          <a:lstStyle/>
          <a:p>
            <a:pPr marL="342900" indent="-342900">
              <a:buAutoNum type="arabicPeriod"/>
            </a:pPr>
            <a:r>
              <a:rPr lang="en-US" dirty="0"/>
              <a:t>Select “Order” type and screen</a:t>
            </a:r>
          </a:p>
          <a:p>
            <a:pPr marL="342900" indent="-342900">
              <a:buAutoNum type="arabicPeriod"/>
            </a:pPr>
            <a:r>
              <a:rPr lang="en-US" dirty="0"/>
              <a:t>Select “Do Not Order” type and screen</a:t>
            </a:r>
          </a:p>
          <a:p>
            <a:pPr marL="342900" indent="-342900">
              <a:buAutoNum type="arabicPeriod"/>
            </a:pPr>
            <a:r>
              <a:rPr lang="en-US" dirty="0"/>
              <a:t>Dismiss the pop up, it does not apply to this patient</a:t>
            </a:r>
          </a:p>
          <a:p>
            <a:pPr marL="342900" indent="-342900">
              <a:buAutoNum type="arabicPeriod"/>
            </a:pPr>
            <a:r>
              <a:rPr lang="en-US" dirty="0"/>
              <a:t>Exit or suspend the orders and then obtain blood transfusion consent before coming back to the orders </a:t>
            </a:r>
          </a:p>
          <a:p>
            <a:pPr marL="342900" indent="-342900">
              <a:buAutoNum type="arabicPeriod"/>
            </a:pPr>
            <a:r>
              <a:rPr lang="en-US" dirty="0"/>
              <a:t>Select blood consent to be obtained on </a:t>
            </a:r>
            <a:r>
              <a:rPr lang="en-US" dirty="0" err="1"/>
              <a:t>pt</a:t>
            </a:r>
            <a:r>
              <a:rPr lang="en-US" dirty="0"/>
              <a:t> arrival and do nothing else</a:t>
            </a:r>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p:txBody>
      </p:sp>
      <p:sp>
        <p:nvSpPr>
          <p:cNvPr id="3" name="Rectangle 2">
            <a:extLst>
              <a:ext uri="{FF2B5EF4-FFF2-40B4-BE49-F238E27FC236}">
                <a16:creationId xmlns:a16="http://schemas.microsoft.com/office/drawing/2014/main" id="{A9B277B8-DB84-8344-9400-EFBE77F6FF2E}"/>
              </a:ext>
            </a:extLst>
          </p:cNvPr>
          <p:cNvSpPr/>
          <p:nvPr/>
        </p:nvSpPr>
        <p:spPr>
          <a:xfrm>
            <a:off x="1599210" y="5798613"/>
            <a:ext cx="9373590" cy="923330"/>
          </a:xfrm>
          <a:prstGeom prst="rect">
            <a:avLst/>
          </a:prstGeom>
        </p:spPr>
        <p:txBody>
          <a:bodyPr wrap="square">
            <a:spAutoFit/>
          </a:bodyPr>
          <a:lstStyle/>
          <a:p>
            <a:r>
              <a:rPr lang="en-US" dirty="0"/>
              <a:t>If you see this BPA – you should </a:t>
            </a:r>
            <a:r>
              <a:rPr lang="en-US" b="1" dirty="0"/>
              <a:t>always</a:t>
            </a:r>
            <a:r>
              <a:rPr lang="en-US" dirty="0"/>
              <a:t> order the type and screen or your blood product will not be prepared by the blood bank.  Also, all patients (except in emergency situations) need a valid blood consent on file prior to transfusing them. </a:t>
            </a:r>
          </a:p>
        </p:txBody>
      </p:sp>
    </p:spTree>
    <p:extLst>
      <p:ext uri="{BB962C8B-B14F-4D97-AF65-F5344CB8AC3E}">
        <p14:creationId xmlns:p14="http://schemas.microsoft.com/office/powerpoint/2010/main" val="78700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8">
                                            <p:txEl>
                                              <p:pRg st="0" end="0"/>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18" presetClass="emph" presetSubtype="0" fill="hold" nodeType="clickEffect">
                                  <p:stCondLst>
                                    <p:cond delay="0"/>
                                  </p:stCondLst>
                                  <p:iterate type="lt">
                                    <p:tmPct val="4000"/>
                                  </p:iterate>
                                  <p:childTnLst>
                                    <p:set>
                                      <p:cBhvr override="childStyle">
                                        <p:cTn id="10" dur="500" fill="hold"/>
                                        <p:tgtEl>
                                          <p:spTgt spid="8">
                                            <p:txEl>
                                              <p:pRg st="3" end="3"/>
                                            </p:txEl>
                                          </p:spTgt>
                                        </p:tgtEl>
                                        <p:attrNameLst>
                                          <p:attrName>style.textDecorationUnderline</p:attrName>
                                        </p:attrNameLst>
                                      </p:cBhvr>
                                      <p:to>
                                        <p:strVal val="tru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65273-53F8-4048-B381-376FF5CBCE2A}"/>
              </a:ext>
            </a:extLst>
          </p:cNvPr>
          <p:cNvSpPr>
            <a:spLocks noGrp="1"/>
          </p:cNvSpPr>
          <p:nvPr>
            <p:ph type="title"/>
          </p:nvPr>
        </p:nvSpPr>
        <p:spPr/>
        <p:txBody>
          <a:bodyPr/>
          <a:lstStyle/>
          <a:p>
            <a:r>
              <a:rPr lang="en-US" dirty="0"/>
              <a:t>What’s this pop up?</a:t>
            </a:r>
          </a:p>
        </p:txBody>
      </p:sp>
      <p:sp>
        <p:nvSpPr>
          <p:cNvPr id="4" name="TextBox 3">
            <a:extLst>
              <a:ext uri="{FF2B5EF4-FFF2-40B4-BE49-F238E27FC236}">
                <a16:creationId xmlns:a16="http://schemas.microsoft.com/office/drawing/2014/main" id="{0C853671-F724-6A43-8155-BC18CDBE16D0}"/>
              </a:ext>
            </a:extLst>
          </p:cNvPr>
          <p:cNvSpPr txBox="1"/>
          <p:nvPr/>
        </p:nvSpPr>
        <p:spPr>
          <a:xfrm>
            <a:off x="755073" y="1445615"/>
            <a:ext cx="8551513" cy="923330"/>
          </a:xfrm>
          <a:prstGeom prst="rect">
            <a:avLst/>
          </a:prstGeom>
          <a:noFill/>
        </p:spPr>
        <p:txBody>
          <a:bodyPr wrap="square" rtlCol="0">
            <a:spAutoFit/>
          </a:bodyPr>
          <a:lstStyle/>
          <a:p>
            <a:r>
              <a:rPr lang="en-US" dirty="0"/>
              <a:t>After already placing an order for a unit of RBCs you need to modify something on both the prepare and transfuse order, you click to modify the orders and you see the following pop up…you should do the following things… </a:t>
            </a:r>
          </a:p>
        </p:txBody>
      </p:sp>
      <p:sp>
        <p:nvSpPr>
          <p:cNvPr id="5" name="TextBox 4">
            <a:extLst>
              <a:ext uri="{FF2B5EF4-FFF2-40B4-BE49-F238E27FC236}">
                <a16:creationId xmlns:a16="http://schemas.microsoft.com/office/drawing/2014/main" id="{99481099-CECA-C24B-B63B-329C9D0B0A8A}"/>
              </a:ext>
            </a:extLst>
          </p:cNvPr>
          <p:cNvSpPr txBox="1"/>
          <p:nvPr/>
        </p:nvSpPr>
        <p:spPr>
          <a:xfrm>
            <a:off x="9077011" y="2624249"/>
            <a:ext cx="3886886" cy="369332"/>
          </a:xfrm>
          <a:prstGeom prst="rect">
            <a:avLst/>
          </a:prstGeom>
          <a:noFill/>
        </p:spPr>
        <p:txBody>
          <a:bodyPr wrap="square" rtlCol="0">
            <a:spAutoFit/>
          </a:bodyPr>
          <a:lstStyle/>
          <a:p>
            <a:r>
              <a:rPr lang="en-US" dirty="0"/>
              <a:t>Select all that apply</a:t>
            </a:r>
          </a:p>
        </p:txBody>
      </p:sp>
      <p:pic>
        <p:nvPicPr>
          <p:cNvPr id="7" name="Picture 6" descr="A screenshot of a social media post&#10;&#10;Description automatically generated">
            <a:extLst>
              <a:ext uri="{FF2B5EF4-FFF2-40B4-BE49-F238E27FC236}">
                <a16:creationId xmlns:a16="http://schemas.microsoft.com/office/drawing/2014/main" id="{6D251835-2611-D545-A5D1-440C321531AA}"/>
              </a:ext>
            </a:extLst>
          </p:cNvPr>
          <p:cNvPicPr>
            <a:picLocks noChangeAspect="1"/>
          </p:cNvPicPr>
          <p:nvPr/>
        </p:nvPicPr>
        <p:blipFill>
          <a:blip r:embed="rId3"/>
          <a:stretch>
            <a:fillRect/>
          </a:stretch>
        </p:blipFill>
        <p:spPr>
          <a:xfrm>
            <a:off x="755073" y="2676784"/>
            <a:ext cx="7623848" cy="3423786"/>
          </a:xfrm>
          <a:prstGeom prst="rect">
            <a:avLst/>
          </a:prstGeom>
        </p:spPr>
      </p:pic>
      <p:sp>
        <p:nvSpPr>
          <p:cNvPr id="8" name="TextBox 7">
            <a:extLst>
              <a:ext uri="{FF2B5EF4-FFF2-40B4-BE49-F238E27FC236}">
                <a16:creationId xmlns:a16="http://schemas.microsoft.com/office/drawing/2014/main" id="{47471528-1F67-8F4E-92A9-651A7A1E823D}"/>
              </a:ext>
            </a:extLst>
          </p:cNvPr>
          <p:cNvSpPr txBox="1"/>
          <p:nvPr/>
        </p:nvSpPr>
        <p:spPr>
          <a:xfrm>
            <a:off x="8882744" y="3105834"/>
            <a:ext cx="2766950" cy="646331"/>
          </a:xfrm>
          <a:prstGeom prst="rect">
            <a:avLst/>
          </a:prstGeom>
          <a:noFill/>
        </p:spPr>
        <p:txBody>
          <a:bodyPr wrap="square" rtlCol="0">
            <a:spAutoFit/>
          </a:bodyPr>
          <a:lstStyle/>
          <a:p>
            <a:r>
              <a:rPr lang="en-US" dirty="0"/>
              <a:t>1. Accept and proceed with modification</a:t>
            </a:r>
          </a:p>
        </p:txBody>
      </p:sp>
      <p:sp>
        <p:nvSpPr>
          <p:cNvPr id="9" name="TextBox 8">
            <a:extLst>
              <a:ext uri="{FF2B5EF4-FFF2-40B4-BE49-F238E27FC236}">
                <a16:creationId xmlns:a16="http://schemas.microsoft.com/office/drawing/2014/main" id="{4F4CE740-FA3F-7F4E-91E9-8B8F653DB1DE}"/>
              </a:ext>
            </a:extLst>
          </p:cNvPr>
          <p:cNvSpPr txBox="1"/>
          <p:nvPr/>
        </p:nvSpPr>
        <p:spPr>
          <a:xfrm>
            <a:off x="8882744" y="3742346"/>
            <a:ext cx="2743200" cy="646331"/>
          </a:xfrm>
          <a:prstGeom prst="rect">
            <a:avLst/>
          </a:prstGeom>
          <a:noFill/>
        </p:spPr>
        <p:txBody>
          <a:bodyPr wrap="square" rtlCol="0">
            <a:spAutoFit/>
          </a:bodyPr>
          <a:lstStyle/>
          <a:p>
            <a:r>
              <a:rPr lang="en-US" dirty="0"/>
              <a:t>2. Cancel and just leave the order as is</a:t>
            </a:r>
          </a:p>
        </p:txBody>
      </p:sp>
      <p:sp>
        <p:nvSpPr>
          <p:cNvPr id="10" name="TextBox 9">
            <a:extLst>
              <a:ext uri="{FF2B5EF4-FFF2-40B4-BE49-F238E27FC236}">
                <a16:creationId xmlns:a16="http://schemas.microsoft.com/office/drawing/2014/main" id="{2922A64D-C71F-FE41-923C-C3C5C5E3DAB1}"/>
              </a:ext>
            </a:extLst>
          </p:cNvPr>
          <p:cNvSpPr txBox="1"/>
          <p:nvPr/>
        </p:nvSpPr>
        <p:spPr>
          <a:xfrm>
            <a:off x="8882744" y="4388677"/>
            <a:ext cx="2386939" cy="923330"/>
          </a:xfrm>
          <a:prstGeom prst="rect">
            <a:avLst/>
          </a:prstGeom>
          <a:noFill/>
        </p:spPr>
        <p:txBody>
          <a:bodyPr wrap="square" rtlCol="0">
            <a:spAutoFit/>
          </a:bodyPr>
          <a:lstStyle/>
          <a:p>
            <a:r>
              <a:rPr lang="en-US" dirty="0"/>
              <a:t>3. Call the blood bank and ask if order can be modified</a:t>
            </a:r>
          </a:p>
        </p:txBody>
      </p:sp>
      <p:sp>
        <p:nvSpPr>
          <p:cNvPr id="11" name="TextBox 10">
            <a:extLst>
              <a:ext uri="{FF2B5EF4-FFF2-40B4-BE49-F238E27FC236}">
                <a16:creationId xmlns:a16="http://schemas.microsoft.com/office/drawing/2014/main" id="{7289F996-090D-A147-8AD1-09FFE6AFC8A6}"/>
              </a:ext>
            </a:extLst>
          </p:cNvPr>
          <p:cNvSpPr txBox="1"/>
          <p:nvPr/>
        </p:nvSpPr>
        <p:spPr>
          <a:xfrm>
            <a:off x="8858994" y="5302188"/>
            <a:ext cx="2766950" cy="646331"/>
          </a:xfrm>
          <a:prstGeom prst="rect">
            <a:avLst/>
          </a:prstGeom>
          <a:noFill/>
        </p:spPr>
        <p:txBody>
          <a:bodyPr wrap="square" rtlCol="0">
            <a:spAutoFit/>
          </a:bodyPr>
          <a:lstStyle/>
          <a:p>
            <a:r>
              <a:rPr lang="en-US" dirty="0"/>
              <a:t>4. Call and notify the patient’s nurse only</a:t>
            </a:r>
          </a:p>
        </p:txBody>
      </p:sp>
      <p:sp>
        <p:nvSpPr>
          <p:cNvPr id="12" name="TextBox 11">
            <a:extLst>
              <a:ext uri="{FF2B5EF4-FFF2-40B4-BE49-F238E27FC236}">
                <a16:creationId xmlns:a16="http://schemas.microsoft.com/office/drawing/2014/main" id="{F92100B1-B1CD-DA4B-9F38-1AD44A48A9F8}"/>
              </a:ext>
            </a:extLst>
          </p:cNvPr>
          <p:cNvSpPr txBox="1"/>
          <p:nvPr/>
        </p:nvSpPr>
        <p:spPr>
          <a:xfrm>
            <a:off x="8858994" y="5902352"/>
            <a:ext cx="2766950" cy="646331"/>
          </a:xfrm>
          <a:prstGeom prst="rect">
            <a:avLst/>
          </a:prstGeom>
          <a:noFill/>
        </p:spPr>
        <p:txBody>
          <a:bodyPr wrap="square" rtlCol="0">
            <a:spAutoFit/>
          </a:bodyPr>
          <a:lstStyle/>
          <a:p>
            <a:r>
              <a:rPr lang="en-US" dirty="0"/>
              <a:t>5. If order can’t be modified place new order</a:t>
            </a:r>
          </a:p>
        </p:txBody>
      </p:sp>
    </p:spTree>
    <p:extLst>
      <p:ext uri="{BB962C8B-B14F-4D97-AF65-F5344CB8AC3E}">
        <p14:creationId xmlns:p14="http://schemas.microsoft.com/office/powerpoint/2010/main" val="203666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10">
                                            <p:txEl>
                                              <p:pRg st="0" end="0"/>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18" presetClass="emph" presetSubtype="0" fill="hold" nodeType="clickEffect">
                                  <p:stCondLst>
                                    <p:cond delay="0"/>
                                  </p:stCondLst>
                                  <p:iterate type="lt">
                                    <p:tmPct val="4000"/>
                                  </p:iterate>
                                  <p:childTnLst>
                                    <p:set>
                                      <p:cBhvr override="childStyle">
                                        <p:cTn id="10" dur="500" fill="hold"/>
                                        <p:tgtEl>
                                          <p:spTgt spid="12">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6FA69-CA2C-9A4C-884C-5692A5B72D5D}"/>
              </a:ext>
            </a:extLst>
          </p:cNvPr>
          <p:cNvSpPr>
            <a:spLocks noGrp="1"/>
          </p:cNvSpPr>
          <p:nvPr>
            <p:ph type="title"/>
          </p:nvPr>
        </p:nvSpPr>
        <p:spPr/>
        <p:txBody>
          <a:bodyPr/>
          <a:lstStyle/>
          <a:p>
            <a:r>
              <a:rPr lang="en-US" dirty="0"/>
              <a:t>Prepare vs Transfuse Orders</a:t>
            </a:r>
          </a:p>
        </p:txBody>
      </p:sp>
      <p:pic>
        <p:nvPicPr>
          <p:cNvPr id="5" name="Content Placeholder 4" descr="A screenshot of a cell phone&#10;&#10;Description automatically generated">
            <a:extLst>
              <a:ext uri="{FF2B5EF4-FFF2-40B4-BE49-F238E27FC236}">
                <a16:creationId xmlns:a16="http://schemas.microsoft.com/office/drawing/2014/main" id="{4BE44FBD-8373-6C43-B1CA-CDA99B38ABE9}"/>
              </a:ext>
            </a:extLst>
          </p:cNvPr>
          <p:cNvPicPr>
            <a:picLocks noGrp="1" noChangeAspect="1"/>
          </p:cNvPicPr>
          <p:nvPr>
            <p:ph idx="1"/>
          </p:nvPr>
        </p:nvPicPr>
        <p:blipFill>
          <a:blip r:embed="rId2"/>
          <a:stretch>
            <a:fillRect/>
          </a:stretch>
        </p:blipFill>
        <p:spPr>
          <a:xfrm>
            <a:off x="2539059" y="1690688"/>
            <a:ext cx="6615118" cy="4351338"/>
          </a:xfrm>
        </p:spPr>
      </p:pic>
    </p:spTree>
    <p:extLst>
      <p:ext uri="{BB962C8B-B14F-4D97-AF65-F5344CB8AC3E}">
        <p14:creationId xmlns:p14="http://schemas.microsoft.com/office/powerpoint/2010/main" val="1442406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E87F1-6143-9545-B8B5-DF87D8F53F20}"/>
              </a:ext>
            </a:extLst>
          </p:cNvPr>
          <p:cNvSpPr>
            <a:spLocks noGrp="1"/>
          </p:cNvSpPr>
          <p:nvPr>
            <p:ph type="title"/>
          </p:nvPr>
        </p:nvSpPr>
        <p:spPr>
          <a:xfrm>
            <a:off x="451264" y="220985"/>
            <a:ext cx="7814954" cy="1325563"/>
          </a:xfrm>
        </p:spPr>
        <p:txBody>
          <a:bodyPr/>
          <a:lstStyle/>
          <a:p>
            <a:r>
              <a:rPr lang="en-US" dirty="0"/>
              <a:t>I need blood NOW!</a:t>
            </a:r>
          </a:p>
        </p:txBody>
      </p:sp>
      <p:sp>
        <p:nvSpPr>
          <p:cNvPr id="10" name="TextBox 9">
            <a:extLst>
              <a:ext uri="{FF2B5EF4-FFF2-40B4-BE49-F238E27FC236}">
                <a16:creationId xmlns:a16="http://schemas.microsoft.com/office/drawing/2014/main" id="{37733F8F-FDF0-D34F-BB0F-17D956AC1599}"/>
              </a:ext>
            </a:extLst>
          </p:cNvPr>
          <p:cNvSpPr txBox="1"/>
          <p:nvPr/>
        </p:nvSpPr>
        <p:spPr>
          <a:xfrm>
            <a:off x="9888186" y="883766"/>
            <a:ext cx="1852550" cy="1815882"/>
          </a:xfrm>
          <a:prstGeom prst="rect">
            <a:avLst/>
          </a:prstGeom>
          <a:noFill/>
          <a:ln>
            <a:solidFill>
              <a:schemeClr val="tx1"/>
            </a:solidFill>
          </a:ln>
        </p:spPr>
        <p:txBody>
          <a:bodyPr wrap="square" rtlCol="0">
            <a:spAutoFit/>
          </a:bodyPr>
          <a:lstStyle/>
          <a:p>
            <a:r>
              <a:rPr lang="en-US" sz="1400" dirty="0"/>
              <a:t>Patient in OR experiences some unexpected bleeding and the patient does not have a current type and screen.  Only RBCs are needed at this time</a:t>
            </a:r>
          </a:p>
        </p:txBody>
      </p:sp>
      <p:sp>
        <p:nvSpPr>
          <p:cNvPr id="11" name="TextBox 10">
            <a:extLst>
              <a:ext uri="{FF2B5EF4-FFF2-40B4-BE49-F238E27FC236}">
                <a16:creationId xmlns:a16="http://schemas.microsoft.com/office/drawing/2014/main" id="{71418DCB-35B9-8B43-B2DE-F2D6529F6C8F}"/>
              </a:ext>
            </a:extLst>
          </p:cNvPr>
          <p:cNvSpPr txBox="1"/>
          <p:nvPr/>
        </p:nvSpPr>
        <p:spPr>
          <a:xfrm>
            <a:off x="9888186" y="2842180"/>
            <a:ext cx="1852550" cy="738664"/>
          </a:xfrm>
          <a:prstGeom prst="rect">
            <a:avLst/>
          </a:prstGeom>
          <a:noFill/>
          <a:ln>
            <a:solidFill>
              <a:schemeClr val="tx1"/>
            </a:solidFill>
          </a:ln>
        </p:spPr>
        <p:txBody>
          <a:bodyPr wrap="square" rtlCol="0">
            <a:spAutoFit/>
          </a:bodyPr>
          <a:lstStyle/>
          <a:p>
            <a:r>
              <a:rPr lang="en-US" sz="1400" dirty="0"/>
              <a:t>Patient comes to CCHMC ED as a Trauma STAT</a:t>
            </a:r>
          </a:p>
        </p:txBody>
      </p:sp>
      <p:sp>
        <p:nvSpPr>
          <p:cNvPr id="12" name="TextBox 11">
            <a:extLst>
              <a:ext uri="{FF2B5EF4-FFF2-40B4-BE49-F238E27FC236}">
                <a16:creationId xmlns:a16="http://schemas.microsoft.com/office/drawing/2014/main" id="{4269F41B-5677-7140-A417-8E0E52AB2FE4}"/>
              </a:ext>
            </a:extLst>
          </p:cNvPr>
          <p:cNvSpPr txBox="1"/>
          <p:nvPr/>
        </p:nvSpPr>
        <p:spPr>
          <a:xfrm>
            <a:off x="9888353" y="4791009"/>
            <a:ext cx="1852550" cy="954107"/>
          </a:xfrm>
          <a:prstGeom prst="rect">
            <a:avLst/>
          </a:prstGeom>
          <a:noFill/>
          <a:ln>
            <a:solidFill>
              <a:schemeClr val="tx1"/>
            </a:solidFill>
          </a:ln>
        </p:spPr>
        <p:txBody>
          <a:bodyPr wrap="square" rtlCol="0">
            <a:spAutoFit/>
          </a:bodyPr>
          <a:lstStyle/>
          <a:p>
            <a:r>
              <a:rPr lang="en-US" sz="1400" dirty="0"/>
              <a:t>Patient already took the trauma cooler and bleeding isn’t controlled</a:t>
            </a:r>
          </a:p>
        </p:txBody>
      </p:sp>
      <p:sp>
        <p:nvSpPr>
          <p:cNvPr id="13" name="TextBox 12">
            <a:extLst>
              <a:ext uri="{FF2B5EF4-FFF2-40B4-BE49-F238E27FC236}">
                <a16:creationId xmlns:a16="http://schemas.microsoft.com/office/drawing/2014/main" id="{26CC0566-7490-FC4F-A3BD-3B7E1DA14985}"/>
              </a:ext>
            </a:extLst>
          </p:cNvPr>
          <p:cNvSpPr txBox="1"/>
          <p:nvPr/>
        </p:nvSpPr>
        <p:spPr>
          <a:xfrm>
            <a:off x="9888353" y="5858641"/>
            <a:ext cx="1852550" cy="646331"/>
          </a:xfrm>
          <a:prstGeom prst="rect">
            <a:avLst/>
          </a:prstGeom>
          <a:noFill/>
          <a:ln>
            <a:solidFill>
              <a:schemeClr val="tx1"/>
            </a:solidFill>
          </a:ln>
        </p:spPr>
        <p:txBody>
          <a:bodyPr wrap="square" rtlCol="0">
            <a:spAutoFit/>
          </a:bodyPr>
          <a:lstStyle/>
          <a:p>
            <a:r>
              <a:rPr lang="en-US" sz="1200" dirty="0"/>
              <a:t>Patient has received 4 units of RBCs w/in 1 hour and needs more</a:t>
            </a:r>
          </a:p>
        </p:txBody>
      </p:sp>
      <p:sp>
        <p:nvSpPr>
          <p:cNvPr id="14" name="TextBox 13">
            <a:extLst>
              <a:ext uri="{FF2B5EF4-FFF2-40B4-BE49-F238E27FC236}">
                <a16:creationId xmlns:a16="http://schemas.microsoft.com/office/drawing/2014/main" id="{6AA8827E-7C55-3941-8D70-9292C8F3F42C}"/>
              </a:ext>
            </a:extLst>
          </p:cNvPr>
          <p:cNvSpPr txBox="1"/>
          <p:nvPr/>
        </p:nvSpPr>
        <p:spPr>
          <a:xfrm>
            <a:off x="10280981" y="385802"/>
            <a:ext cx="1066959" cy="369332"/>
          </a:xfrm>
          <a:prstGeom prst="rect">
            <a:avLst/>
          </a:prstGeom>
          <a:noFill/>
        </p:spPr>
        <p:txBody>
          <a:bodyPr wrap="none" rtlCol="0">
            <a:spAutoFit/>
          </a:bodyPr>
          <a:lstStyle/>
          <a:p>
            <a:r>
              <a:rPr lang="en-US" dirty="0"/>
              <a:t>Examples</a:t>
            </a:r>
          </a:p>
        </p:txBody>
      </p:sp>
      <p:sp>
        <p:nvSpPr>
          <p:cNvPr id="15" name="TextBox 14">
            <a:extLst>
              <a:ext uri="{FF2B5EF4-FFF2-40B4-BE49-F238E27FC236}">
                <a16:creationId xmlns:a16="http://schemas.microsoft.com/office/drawing/2014/main" id="{0D74311A-FAD1-6F41-A23F-B9E42B2327F0}"/>
              </a:ext>
            </a:extLst>
          </p:cNvPr>
          <p:cNvSpPr txBox="1"/>
          <p:nvPr/>
        </p:nvSpPr>
        <p:spPr>
          <a:xfrm>
            <a:off x="681600" y="3551071"/>
            <a:ext cx="2065792" cy="923330"/>
          </a:xfrm>
          <a:prstGeom prst="rect">
            <a:avLst/>
          </a:prstGeom>
          <a:noFill/>
        </p:spPr>
        <p:txBody>
          <a:bodyPr wrap="square" rtlCol="0">
            <a:spAutoFit/>
          </a:bodyPr>
          <a:lstStyle/>
          <a:p>
            <a:r>
              <a:rPr lang="en-US" dirty="0"/>
              <a:t>Activate Massive Transfusion Protocol (MTP)</a:t>
            </a:r>
          </a:p>
        </p:txBody>
      </p:sp>
      <p:sp>
        <p:nvSpPr>
          <p:cNvPr id="16" name="Rectangle 15">
            <a:extLst>
              <a:ext uri="{FF2B5EF4-FFF2-40B4-BE49-F238E27FC236}">
                <a16:creationId xmlns:a16="http://schemas.microsoft.com/office/drawing/2014/main" id="{CEBB5875-93A9-3244-8807-F567F6190F16}"/>
              </a:ext>
            </a:extLst>
          </p:cNvPr>
          <p:cNvSpPr/>
          <p:nvPr/>
        </p:nvSpPr>
        <p:spPr>
          <a:xfrm>
            <a:off x="3000785" y="3379332"/>
            <a:ext cx="1268228" cy="1200329"/>
          </a:xfrm>
          <a:prstGeom prst="rect">
            <a:avLst/>
          </a:prstGeom>
        </p:spPr>
        <p:txBody>
          <a:bodyPr wrap="square">
            <a:spAutoFit/>
          </a:bodyPr>
          <a:lstStyle/>
          <a:p>
            <a:r>
              <a:rPr lang="en-US" dirty="0"/>
              <a:t>Request the  Trauma Cooler </a:t>
            </a:r>
          </a:p>
        </p:txBody>
      </p:sp>
      <p:sp>
        <p:nvSpPr>
          <p:cNvPr id="17" name="Rectangle 16">
            <a:extLst>
              <a:ext uri="{FF2B5EF4-FFF2-40B4-BE49-F238E27FC236}">
                <a16:creationId xmlns:a16="http://schemas.microsoft.com/office/drawing/2014/main" id="{4F4AC39D-CE8F-2D49-8CE6-694DFE233EEC}"/>
              </a:ext>
            </a:extLst>
          </p:cNvPr>
          <p:cNvSpPr/>
          <p:nvPr/>
        </p:nvSpPr>
        <p:spPr>
          <a:xfrm>
            <a:off x="4650652" y="3724819"/>
            <a:ext cx="2067587" cy="646331"/>
          </a:xfrm>
          <a:prstGeom prst="rect">
            <a:avLst/>
          </a:prstGeom>
        </p:spPr>
        <p:txBody>
          <a:bodyPr wrap="square">
            <a:spAutoFit/>
          </a:bodyPr>
          <a:lstStyle/>
          <a:p>
            <a:r>
              <a:rPr lang="en-US" dirty="0"/>
              <a:t>Request emergency released RBCs </a:t>
            </a:r>
          </a:p>
        </p:txBody>
      </p:sp>
      <p:pic>
        <p:nvPicPr>
          <p:cNvPr id="26" name="Graphic 25" descr="IV">
            <a:extLst>
              <a:ext uri="{FF2B5EF4-FFF2-40B4-BE49-F238E27FC236}">
                <a16:creationId xmlns:a16="http://schemas.microsoft.com/office/drawing/2014/main" id="{63A82242-C7D3-BC4E-A5FE-25CE4DBF5B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81600" y="2514960"/>
            <a:ext cx="914400" cy="914400"/>
          </a:xfrm>
          <a:prstGeom prst="rect">
            <a:avLst/>
          </a:prstGeom>
        </p:spPr>
      </p:pic>
      <p:sp>
        <p:nvSpPr>
          <p:cNvPr id="21" name="TextBox 20">
            <a:extLst>
              <a:ext uri="{FF2B5EF4-FFF2-40B4-BE49-F238E27FC236}">
                <a16:creationId xmlns:a16="http://schemas.microsoft.com/office/drawing/2014/main" id="{92CCA750-F2F3-3243-A9C8-4046AB0875A3}"/>
              </a:ext>
            </a:extLst>
          </p:cNvPr>
          <p:cNvSpPr txBox="1"/>
          <p:nvPr/>
        </p:nvSpPr>
        <p:spPr>
          <a:xfrm>
            <a:off x="473934" y="1251844"/>
            <a:ext cx="5281639" cy="369332"/>
          </a:xfrm>
          <a:prstGeom prst="rect">
            <a:avLst/>
          </a:prstGeom>
          <a:noFill/>
        </p:spPr>
        <p:txBody>
          <a:bodyPr wrap="none" rtlCol="0">
            <a:spAutoFit/>
          </a:bodyPr>
          <a:lstStyle/>
          <a:p>
            <a:r>
              <a:rPr lang="en-US" i="1" dirty="0"/>
              <a:t>Drag each example on the right to the category below </a:t>
            </a:r>
          </a:p>
        </p:txBody>
      </p:sp>
      <p:pic>
        <p:nvPicPr>
          <p:cNvPr id="19" name="Graphic 18" descr="Siren">
            <a:extLst>
              <a:ext uri="{FF2B5EF4-FFF2-40B4-BE49-F238E27FC236}">
                <a16:creationId xmlns:a16="http://schemas.microsoft.com/office/drawing/2014/main" id="{BE5ED990-FFC5-334C-9CE6-3C504BD768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2214" y="2464932"/>
            <a:ext cx="914400" cy="914400"/>
          </a:xfrm>
          <a:prstGeom prst="rect">
            <a:avLst/>
          </a:prstGeom>
        </p:spPr>
      </p:pic>
      <p:sp>
        <p:nvSpPr>
          <p:cNvPr id="25" name="TextBox 24">
            <a:extLst>
              <a:ext uri="{FF2B5EF4-FFF2-40B4-BE49-F238E27FC236}">
                <a16:creationId xmlns:a16="http://schemas.microsoft.com/office/drawing/2014/main" id="{F69DA9C4-F747-8447-A1DA-E3ED202DDFF3}"/>
              </a:ext>
            </a:extLst>
          </p:cNvPr>
          <p:cNvSpPr txBox="1"/>
          <p:nvPr/>
        </p:nvSpPr>
        <p:spPr>
          <a:xfrm>
            <a:off x="9888353" y="3723377"/>
            <a:ext cx="1852550" cy="954107"/>
          </a:xfrm>
          <a:prstGeom prst="rect">
            <a:avLst/>
          </a:prstGeom>
          <a:noFill/>
          <a:ln>
            <a:solidFill>
              <a:schemeClr val="tx1"/>
            </a:solidFill>
          </a:ln>
        </p:spPr>
        <p:txBody>
          <a:bodyPr wrap="square" rtlCol="0">
            <a:spAutoFit/>
          </a:bodyPr>
          <a:lstStyle/>
          <a:p>
            <a:r>
              <a:rPr lang="en-US" sz="1400" dirty="0"/>
              <a:t>Patient in PICU with rapid GI bleeding and needs both RBCs and Plasma w/in 5min</a:t>
            </a:r>
          </a:p>
        </p:txBody>
      </p:sp>
      <p:sp>
        <p:nvSpPr>
          <p:cNvPr id="27" name="Rectangle 26">
            <a:extLst>
              <a:ext uri="{FF2B5EF4-FFF2-40B4-BE49-F238E27FC236}">
                <a16:creationId xmlns:a16="http://schemas.microsoft.com/office/drawing/2014/main" id="{174735A5-9D0F-494E-AE6C-248A1AD33C2F}"/>
              </a:ext>
            </a:extLst>
          </p:cNvPr>
          <p:cNvSpPr/>
          <p:nvPr/>
        </p:nvSpPr>
        <p:spPr>
          <a:xfrm>
            <a:off x="7243937" y="3586319"/>
            <a:ext cx="1496313" cy="923330"/>
          </a:xfrm>
          <a:prstGeom prst="rect">
            <a:avLst/>
          </a:prstGeom>
        </p:spPr>
        <p:txBody>
          <a:bodyPr wrap="square">
            <a:spAutoFit/>
          </a:bodyPr>
          <a:lstStyle/>
          <a:p>
            <a:r>
              <a:rPr lang="en-US" dirty="0"/>
              <a:t>Trauma Cooler sent automatically</a:t>
            </a:r>
          </a:p>
        </p:txBody>
      </p:sp>
      <p:pic>
        <p:nvPicPr>
          <p:cNvPr id="29" name="Graphic 28" descr="Ambulance">
            <a:extLst>
              <a:ext uri="{FF2B5EF4-FFF2-40B4-BE49-F238E27FC236}">
                <a16:creationId xmlns:a16="http://schemas.microsoft.com/office/drawing/2014/main" id="{0FF8C43A-ACF5-0747-A1AF-7D151889577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465787" y="2514960"/>
            <a:ext cx="914400" cy="914400"/>
          </a:xfrm>
          <a:prstGeom prst="rect">
            <a:avLst/>
          </a:prstGeom>
        </p:spPr>
      </p:pic>
      <p:pic>
        <p:nvPicPr>
          <p:cNvPr id="24" name="Graphic 23" descr="Warning">
            <a:extLst>
              <a:ext uri="{FF2B5EF4-FFF2-40B4-BE49-F238E27FC236}">
                <a16:creationId xmlns:a16="http://schemas.microsoft.com/office/drawing/2014/main" id="{FBCD930B-C436-6D44-980C-733E850D0DC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075086" y="2614417"/>
            <a:ext cx="736727" cy="736727"/>
          </a:xfrm>
          <a:prstGeom prst="rect">
            <a:avLst/>
          </a:prstGeom>
        </p:spPr>
      </p:pic>
      <p:sp>
        <p:nvSpPr>
          <p:cNvPr id="22" name="TextBox 21">
            <a:extLst>
              <a:ext uri="{FF2B5EF4-FFF2-40B4-BE49-F238E27FC236}">
                <a16:creationId xmlns:a16="http://schemas.microsoft.com/office/drawing/2014/main" id="{E28E6F7C-8291-4D42-A9AF-A31D4752DD23}"/>
              </a:ext>
            </a:extLst>
          </p:cNvPr>
          <p:cNvSpPr txBox="1"/>
          <p:nvPr/>
        </p:nvSpPr>
        <p:spPr>
          <a:xfrm>
            <a:off x="4758170" y="4625062"/>
            <a:ext cx="1852550" cy="1815882"/>
          </a:xfrm>
          <a:prstGeom prst="rect">
            <a:avLst/>
          </a:prstGeom>
          <a:noFill/>
          <a:ln>
            <a:solidFill>
              <a:schemeClr val="tx1"/>
            </a:solidFill>
          </a:ln>
        </p:spPr>
        <p:txBody>
          <a:bodyPr wrap="square" rtlCol="0">
            <a:spAutoFit/>
          </a:bodyPr>
          <a:lstStyle/>
          <a:p>
            <a:r>
              <a:rPr lang="en-US" sz="1400" dirty="0"/>
              <a:t>Patient in OR experiences some unexpected bleeding and the patient does not have a current type and screen.  Only RBCs are needed at this time</a:t>
            </a:r>
          </a:p>
        </p:txBody>
      </p:sp>
      <p:sp>
        <p:nvSpPr>
          <p:cNvPr id="23" name="TextBox 22">
            <a:extLst>
              <a:ext uri="{FF2B5EF4-FFF2-40B4-BE49-F238E27FC236}">
                <a16:creationId xmlns:a16="http://schemas.microsoft.com/office/drawing/2014/main" id="{4EFC464F-3E2F-0544-AFB0-4ECEEAFF648C}"/>
              </a:ext>
            </a:extLst>
          </p:cNvPr>
          <p:cNvSpPr txBox="1"/>
          <p:nvPr/>
        </p:nvSpPr>
        <p:spPr>
          <a:xfrm>
            <a:off x="7214704" y="4898730"/>
            <a:ext cx="1852550" cy="738664"/>
          </a:xfrm>
          <a:prstGeom prst="rect">
            <a:avLst/>
          </a:prstGeom>
          <a:noFill/>
          <a:ln>
            <a:solidFill>
              <a:schemeClr val="tx1"/>
            </a:solidFill>
          </a:ln>
        </p:spPr>
        <p:txBody>
          <a:bodyPr wrap="square" rtlCol="0">
            <a:spAutoFit/>
          </a:bodyPr>
          <a:lstStyle/>
          <a:p>
            <a:r>
              <a:rPr lang="en-US" sz="1400" dirty="0"/>
              <a:t>Patient comes to CCHMC ED as a Trauma STAT</a:t>
            </a:r>
          </a:p>
        </p:txBody>
      </p:sp>
      <p:sp>
        <p:nvSpPr>
          <p:cNvPr id="28" name="TextBox 27">
            <a:extLst>
              <a:ext uri="{FF2B5EF4-FFF2-40B4-BE49-F238E27FC236}">
                <a16:creationId xmlns:a16="http://schemas.microsoft.com/office/drawing/2014/main" id="{7BD38F10-D83E-A745-97AD-8571FA82ADD4}"/>
              </a:ext>
            </a:extLst>
          </p:cNvPr>
          <p:cNvSpPr txBox="1"/>
          <p:nvPr/>
        </p:nvSpPr>
        <p:spPr>
          <a:xfrm>
            <a:off x="2603628" y="4898730"/>
            <a:ext cx="1852550" cy="954107"/>
          </a:xfrm>
          <a:prstGeom prst="rect">
            <a:avLst/>
          </a:prstGeom>
          <a:noFill/>
          <a:ln>
            <a:solidFill>
              <a:schemeClr val="tx1"/>
            </a:solidFill>
          </a:ln>
        </p:spPr>
        <p:txBody>
          <a:bodyPr wrap="square" rtlCol="0">
            <a:spAutoFit/>
          </a:bodyPr>
          <a:lstStyle/>
          <a:p>
            <a:r>
              <a:rPr lang="en-US" sz="1400" dirty="0"/>
              <a:t>Patient in PICU with rapid GI bleeding and needs both RBCs and Plasma w/in 5min</a:t>
            </a:r>
          </a:p>
        </p:txBody>
      </p:sp>
      <p:sp>
        <p:nvSpPr>
          <p:cNvPr id="31" name="TextBox 30">
            <a:extLst>
              <a:ext uri="{FF2B5EF4-FFF2-40B4-BE49-F238E27FC236}">
                <a16:creationId xmlns:a16="http://schemas.microsoft.com/office/drawing/2014/main" id="{20374AEF-3837-1F4D-96F2-6B2106E7022C}"/>
              </a:ext>
            </a:extLst>
          </p:cNvPr>
          <p:cNvSpPr txBox="1"/>
          <p:nvPr/>
        </p:nvSpPr>
        <p:spPr>
          <a:xfrm>
            <a:off x="538464" y="4542211"/>
            <a:ext cx="1852550" cy="954107"/>
          </a:xfrm>
          <a:prstGeom prst="rect">
            <a:avLst/>
          </a:prstGeom>
          <a:noFill/>
          <a:ln>
            <a:solidFill>
              <a:schemeClr val="tx1"/>
            </a:solidFill>
          </a:ln>
        </p:spPr>
        <p:txBody>
          <a:bodyPr wrap="square" rtlCol="0">
            <a:spAutoFit/>
          </a:bodyPr>
          <a:lstStyle/>
          <a:p>
            <a:r>
              <a:rPr lang="en-US" sz="1400" dirty="0"/>
              <a:t>Patient already took the trauma cooler and bleeding isn’t controlled</a:t>
            </a:r>
          </a:p>
        </p:txBody>
      </p:sp>
      <p:sp>
        <p:nvSpPr>
          <p:cNvPr id="32" name="TextBox 31">
            <a:extLst>
              <a:ext uri="{FF2B5EF4-FFF2-40B4-BE49-F238E27FC236}">
                <a16:creationId xmlns:a16="http://schemas.microsoft.com/office/drawing/2014/main" id="{D461537F-72DE-E84B-8DC8-F19CB32DFB50}"/>
              </a:ext>
            </a:extLst>
          </p:cNvPr>
          <p:cNvSpPr txBox="1"/>
          <p:nvPr/>
        </p:nvSpPr>
        <p:spPr>
          <a:xfrm>
            <a:off x="534880" y="5745116"/>
            <a:ext cx="1852550" cy="646331"/>
          </a:xfrm>
          <a:prstGeom prst="rect">
            <a:avLst/>
          </a:prstGeom>
          <a:noFill/>
          <a:ln>
            <a:solidFill>
              <a:schemeClr val="tx1"/>
            </a:solidFill>
          </a:ln>
        </p:spPr>
        <p:txBody>
          <a:bodyPr wrap="square" rtlCol="0">
            <a:spAutoFit/>
          </a:bodyPr>
          <a:lstStyle/>
          <a:p>
            <a:r>
              <a:rPr lang="en-US" sz="1200" dirty="0"/>
              <a:t>Patient has received 4 units of RBCs w/in 1 hour and needs more</a:t>
            </a:r>
          </a:p>
        </p:txBody>
      </p:sp>
    </p:spTree>
    <p:extLst>
      <p:ext uri="{BB962C8B-B14F-4D97-AF65-F5344CB8AC3E}">
        <p14:creationId xmlns:p14="http://schemas.microsoft.com/office/powerpoint/2010/main" val="165527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8" grpId="0" animBg="1"/>
      <p:bldP spid="31" grpId="0" animBg="1"/>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4D899-072E-3C4E-8E76-DFE0AE3588AF}"/>
              </a:ext>
            </a:extLst>
          </p:cNvPr>
          <p:cNvSpPr>
            <a:spLocks noGrp="1"/>
          </p:cNvSpPr>
          <p:nvPr>
            <p:ph type="title"/>
          </p:nvPr>
        </p:nvSpPr>
        <p:spPr/>
        <p:txBody>
          <a:bodyPr/>
          <a:lstStyle/>
          <a:p>
            <a:r>
              <a:rPr lang="en-US" dirty="0"/>
              <a:t>I need blood NOW!</a:t>
            </a:r>
          </a:p>
        </p:txBody>
      </p:sp>
      <p:sp>
        <p:nvSpPr>
          <p:cNvPr id="3" name="Content Placeholder 2">
            <a:extLst>
              <a:ext uri="{FF2B5EF4-FFF2-40B4-BE49-F238E27FC236}">
                <a16:creationId xmlns:a16="http://schemas.microsoft.com/office/drawing/2014/main" id="{93E01614-D7A4-2041-9D35-EA65DCF69E9D}"/>
              </a:ext>
            </a:extLst>
          </p:cNvPr>
          <p:cNvSpPr>
            <a:spLocks noGrp="1"/>
          </p:cNvSpPr>
          <p:nvPr>
            <p:ph idx="1"/>
          </p:nvPr>
        </p:nvSpPr>
        <p:spPr/>
        <p:txBody>
          <a:bodyPr>
            <a:normAutofit/>
          </a:bodyPr>
          <a:lstStyle/>
          <a:p>
            <a:r>
              <a:rPr lang="en-US" dirty="0"/>
              <a:t>True/False</a:t>
            </a:r>
          </a:p>
          <a:p>
            <a:pPr lvl="1"/>
            <a:r>
              <a:rPr lang="en-US" dirty="0"/>
              <a:t>Blood bank will send the blood requested in emergencies to me</a:t>
            </a:r>
          </a:p>
          <a:p>
            <a:pPr lvl="2"/>
            <a:r>
              <a:rPr lang="en-US" dirty="0"/>
              <a:t>Correct answer is False</a:t>
            </a:r>
          </a:p>
          <a:p>
            <a:pPr lvl="2"/>
            <a:r>
              <a:rPr lang="en-US" dirty="0"/>
              <a:t>Explanation: The blood bank is busy preparing the blood products for the emergency.  In all situations except for a Trauma STAT arriving in the ED, you must send someone from the floor to pick up the blood products from the blood bank</a:t>
            </a:r>
          </a:p>
          <a:p>
            <a:pPr lvl="1"/>
            <a:r>
              <a:rPr lang="en-US" dirty="0"/>
              <a:t>I request emergency released RBCs, the trauma cooler, and active a massive transfusion protocol via Epic</a:t>
            </a:r>
          </a:p>
          <a:p>
            <a:pPr lvl="2"/>
            <a:r>
              <a:rPr lang="en-US" dirty="0"/>
              <a:t>Correct answer is False</a:t>
            </a:r>
          </a:p>
          <a:p>
            <a:pPr lvl="2"/>
            <a:r>
              <a:rPr lang="en-US" dirty="0"/>
              <a:t>Explanation: Emergency released RBCs, the trauma cooler, and activation of a massive transfusion protocol are requested/activated by immediately calling the blood bank 6-4508.  Blood product orders are not necessary in these emergency situations.  The blood bank enters these orders directly into their computer system which then display in Epic. </a:t>
            </a:r>
          </a:p>
          <a:p>
            <a:pPr lvl="1"/>
            <a:endParaRPr lang="en-US" dirty="0"/>
          </a:p>
        </p:txBody>
      </p:sp>
    </p:spTree>
    <p:extLst>
      <p:ext uri="{BB962C8B-B14F-4D97-AF65-F5344CB8AC3E}">
        <p14:creationId xmlns:p14="http://schemas.microsoft.com/office/powerpoint/2010/main" val="243992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39351-344B-D94F-A063-56BF2507A015}"/>
              </a:ext>
            </a:extLst>
          </p:cNvPr>
          <p:cNvSpPr>
            <a:spLocks noGrp="1"/>
          </p:cNvSpPr>
          <p:nvPr>
            <p:ph type="title"/>
          </p:nvPr>
        </p:nvSpPr>
        <p:spPr/>
        <p:txBody>
          <a:bodyPr/>
          <a:lstStyle/>
          <a:p>
            <a:r>
              <a:rPr lang="en-US" dirty="0"/>
              <a:t>I need blood NOW!</a:t>
            </a:r>
          </a:p>
        </p:txBody>
      </p:sp>
      <p:pic>
        <p:nvPicPr>
          <p:cNvPr id="5" name="Content Placeholder 4" descr="A screenshot of text&#10;&#10;Description automatically generated">
            <a:extLst>
              <a:ext uri="{FF2B5EF4-FFF2-40B4-BE49-F238E27FC236}">
                <a16:creationId xmlns:a16="http://schemas.microsoft.com/office/drawing/2014/main" id="{E57DD0D1-4BCA-2A46-8D79-71402F319A9A}"/>
              </a:ext>
            </a:extLst>
          </p:cNvPr>
          <p:cNvPicPr>
            <a:picLocks noGrp="1" noChangeAspect="1"/>
          </p:cNvPicPr>
          <p:nvPr>
            <p:ph idx="1"/>
          </p:nvPr>
        </p:nvPicPr>
        <p:blipFill>
          <a:blip r:embed="rId2"/>
          <a:stretch>
            <a:fillRect/>
          </a:stretch>
        </p:blipFill>
        <p:spPr>
          <a:xfrm>
            <a:off x="2125683" y="1457808"/>
            <a:ext cx="7897091" cy="5059075"/>
          </a:xfrm>
        </p:spPr>
      </p:pic>
    </p:spTree>
    <p:extLst>
      <p:ext uri="{BB962C8B-B14F-4D97-AF65-F5344CB8AC3E}">
        <p14:creationId xmlns:p14="http://schemas.microsoft.com/office/powerpoint/2010/main" val="3917618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Question mark on green pastel background">
            <a:extLst>
              <a:ext uri="{FF2B5EF4-FFF2-40B4-BE49-F238E27FC236}">
                <a16:creationId xmlns:a16="http://schemas.microsoft.com/office/drawing/2014/main" id="{1A4D5A34-513B-BF48-ADD1-1612FDDCA04B}"/>
              </a:ext>
            </a:extLst>
          </p:cNvPr>
          <p:cNvPicPr>
            <a:picLocks noGrp="1" noChangeAspect="1"/>
          </p:cNvPicPr>
          <p:nvPr>
            <p:ph idx="1"/>
          </p:nvPr>
        </p:nvPicPr>
        <p:blipFill rotWithShape="1">
          <a:blip r:embed="rId2"/>
          <a:srcRect l="11615"/>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2" name="Freeform: Shape 11">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3EB11A-B118-BF46-89BA-1490DB95BE80}"/>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Questions??</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18330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52A520E7B3923459F1558AF758B3336" ma:contentTypeVersion="15" ma:contentTypeDescription="Create a new document." ma:contentTypeScope="" ma:versionID="d15ea3637f1f17f528a9b0f537afff79">
  <xsd:schema xmlns:xsd="http://www.w3.org/2001/XMLSchema" xmlns:xs="http://www.w3.org/2001/XMLSchema" xmlns:p="http://schemas.microsoft.com/office/2006/metadata/properties" xmlns:ns2="a6280797-c9c8-4bbc-8164-aeb734af16fe" xmlns:ns3="c700032f-398a-4f27-851b-505c91e91c88" targetNamespace="http://schemas.microsoft.com/office/2006/metadata/properties" ma:root="true" ma:fieldsID="9fd144120986c2d6619d62aa78038aed" ns2:_="" ns3:_="">
    <xsd:import namespace="a6280797-c9c8-4bbc-8164-aeb734af16fe"/>
    <xsd:import namespace="c700032f-398a-4f27-851b-505c91e91c8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280797-c9c8-4bbc-8164-aeb734af16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eabcfe3-6ca4-44ec-8978-38926539f7f5" ma:termSetId="09814cd3-568e-fe90-9814-8d621ff8fb84" ma:anchorId="fba54fb3-c3e1-fe81-a776-ca4b69148c4d" ma:open="true" ma:isKeyword="false">
      <xsd:complexType>
        <xsd:sequence>
          <xsd:element ref="pc:Terms" minOccurs="0" maxOccurs="1"/>
        </xsd:sequence>
      </xsd:complex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00032f-398a-4f27-851b-505c91e91c88"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8d6be948-f791-45e3-a290-1960249265a5}" ma:internalName="TaxCatchAll" ma:showField="CatchAllData" ma:web="c700032f-398a-4f27-851b-505c91e91c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6280797-c9c8-4bbc-8164-aeb734af16fe">
      <Terms xmlns="http://schemas.microsoft.com/office/infopath/2007/PartnerControls"/>
    </lcf76f155ced4ddcb4097134ff3c332f>
    <TaxCatchAll xmlns="c700032f-398a-4f27-851b-505c91e91c88" xsi:nil="true"/>
  </documentManagement>
</p:properties>
</file>

<file path=customXml/itemProps1.xml><?xml version="1.0" encoding="utf-8"?>
<ds:datastoreItem xmlns:ds="http://schemas.openxmlformats.org/officeDocument/2006/customXml" ds:itemID="{B8359CA9-C6AC-4555-9094-C1A2115694CD}">
  <ds:schemaRefs>
    <ds:schemaRef ds:uri="http://schemas.microsoft.com/sharepoint/v3/contenttype/forms"/>
  </ds:schemaRefs>
</ds:datastoreItem>
</file>

<file path=customXml/itemProps2.xml><?xml version="1.0" encoding="utf-8"?>
<ds:datastoreItem xmlns:ds="http://schemas.openxmlformats.org/officeDocument/2006/customXml" ds:itemID="{02F9C33B-5E8D-42AB-AB54-5B416E313344}"/>
</file>

<file path=customXml/itemProps3.xml><?xml version="1.0" encoding="utf-8"?>
<ds:datastoreItem xmlns:ds="http://schemas.openxmlformats.org/officeDocument/2006/customXml" ds:itemID="{D55AED6E-C449-4FB5-A097-9BC8151D1E48}">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TotalTime>
  <Words>2796</Words>
  <Application>Microsoft Office PowerPoint</Application>
  <PresentationFormat>Widescreen</PresentationFormat>
  <Paragraphs>184</Paragraphs>
  <Slides>20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Blood Bank &amp; Transfusion Med</vt:lpstr>
      <vt:lpstr>Name that transfusion reaction?</vt:lpstr>
      <vt:lpstr>Name that transfusion reaction?</vt:lpstr>
      <vt:lpstr>PowerPoint Presentation</vt:lpstr>
      <vt:lpstr>Should I pre-medicate before blood transfusion?</vt:lpstr>
      <vt:lpstr>Hospital Transfusion Policies</vt:lpstr>
      <vt:lpstr>PowerPoint Presentation</vt:lpstr>
      <vt:lpstr>PowerPoint Presentation</vt:lpstr>
      <vt:lpstr>PowerPoint Presentation</vt:lpstr>
      <vt:lpstr>PowerPoint Presentation</vt:lpstr>
      <vt:lpstr>Blood ordering and administration- What should I do (or not do)? </vt:lpstr>
      <vt:lpstr>PowerPoint Presentation</vt:lpstr>
      <vt:lpstr>What rate should I use for transfusing?</vt:lpstr>
      <vt:lpstr>What’s this pop up?</vt:lpstr>
      <vt:lpstr>What’s this pop up?</vt:lpstr>
      <vt:lpstr>Prepare vs Transfuse Orders</vt:lpstr>
      <vt:lpstr>I need blood NOW!</vt:lpstr>
      <vt:lpstr>I need blood NOW!</vt:lpstr>
      <vt:lpstr>I need blood NOW!</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 Bank &amp; Transfusion Med</dc:title>
  <dc:creator>Kinney, Stephanie</dc:creator>
  <cp:lastModifiedBy>Frazier, Maria</cp:lastModifiedBy>
  <cp:revision>3</cp:revision>
  <dcterms:created xsi:type="dcterms:W3CDTF">2020-09-22T21:39:07Z</dcterms:created>
  <dcterms:modified xsi:type="dcterms:W3CDTF">2021-09-21T11:44:54Z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0x010100752A520E7B3923459F1558AF758B3336</vt:lpwstr>
  </property>
  <property fmtid="{D5CDD505-2E9C-101B-9397-08002B2CF9AE}" pid="3" name="MediaServiceImageTags">
    <vt:lpwstr/>
  </property>
</Properties>
</file>